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4" r:id="rId3"/>
    <p:sldId id="293" r:id="rId4"/>
    <p:sldId id="299" r:id="rId5"/>
    <p:sldId id="295" r:id="rId6"/>
    <p:sldId id="266" r:id="rId7"/>
    <p:sldId id="279" r:id="rId8"/>
    <p:sldId id="298" r:id="rId9"/>
    <p:sldId id="267" r:id="rId10"/>
    <p:sldId id="280" r:id="rId11"/>
    <p:sldId id="281" r:id="rId12"/>
    <p:sldId id="282" r:id="rId13"/>
    <p:sldId id="284" r:id="rId14"/>
    <p:sldId id="296" r:id="rId15"/>
    <p:sldId id="297" r:id="rId16"/>
    <p:sldId id="274" r:id="rId17"/>
    <p:sldId id="275" r:id="rId18"/>
    <p:sldId id="302" r:id="rId19"/>
    <p:sldId id="292" r:id="rId20"/>
    <p:sldId id="277" r:id="rId21"/>
  </p:sldIdLst>
  <p:sldSz cx="9144000" cy="6858000" type="screen4x3"/>
  <p:notesSz cx="6797675" cy="9874250"/>
  <p:custDataLst>
    <p:tags r:id="rId24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F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69" autoAdjust="0"/>
  </p:normalViewPr>
  <p:slideViewPr>
    <p:cSldViewPr>
      <p:cViewPr>
        <p:scale>
          <a:sx n="70" d="100"/>
          <a:sy n="70" d="100"/>
        </p:scale>
        <p:origin x="-281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3A2558-FA5A-4BBF-97D2-4B8FEFFCF42F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10487A87-750B-415A-9DA3-1DECD8DE8535}">
      <dgm:prSet phldrT="[文字]"/>
      <dgm:spPr/>
      <dgm:t>
        <a:bodyPr/>
        <a:lstStyle/>
        <a:p>
          <a:r>
            <a:rPr lang="zh-TW" altLang="en-US" dirty="0" smtClean="0"/>
            <a:t>釐清</a:t>
          </a:r>
          <a:endParaRPr lang="zh-TW" altLang="en-US" dirty="0"/>
        </a:p>
      </dgm:t>
    </dgm:pt>
    <dgm:pt modelId="{EBDAEFA4-E976-4F2C-A019-F4DDD65F5756}" type="par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4742E67B-5A2D-4014-8FA5-356918D8C86A}" type="sib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C4F71CA0-4A65-4A9E-9F68-B8FF1003C9EF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rgbClr val="00B0F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面對什麼問題</a:t>
          </a:r>
          <a:r>
            <a:rPr lang="en-US" altLang="zh-TW" sz="4400" dirty="0" smtClean="0">
              <a:solidFill>
                <a:srgbClr val="00B0F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?</a:t>
          </a:r>
          <a:endParaRPr lang="zh-TW" altLang="en-US" sz="4400" dirty="0">
            <a:solidFill>
              <a:srgbClr val="00B0F0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gm:t>
    </dgm:pt>
    <dgm:pt modelId="{18673891-F0F0-41B8-8FC8-31D7469EE448}" type="par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589F442B-5E9C-4B66-B0BC-AB0EEE44C541}" type="sib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7B0F97F3-6FAA-48D9-B99D-6E022A0BBAE3}" type="pres">
      <dgm:prSet presAssocID="{9D3A2558-FA5A-4BBF-97D2-4B8FEFFCF4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59C21E-3928-471E-BD5A-6EE1ECF4BFB8}" type="pres">
      <dgm:prSet presAssocID="{10487A87-750B-415A-9DA3-1DECD8DE8535}" presName="composite" presStyleCnt="0"/>
      <dgm:spPr/>
      <dgm:t>
        <a:bodyPr/>
        <a:lstStyle/>
        <a:p>
          <a:endParaRPr lang="en-SG"/>
        </a:p>
      </dgm:t>
    </dgm:pt>
    <dgm:pt modelId="{B30AEEA0-9F41-4CD5-BDF6-CD215E7BB797}" type="pres">
      <dgm:prSet presAssocID="{10487A87-750B-415A-9DA3-1DECD8DE853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3D9479-5355-434A-93EE-C93621F90905}" type="pres">
      <dgm:prSet presAssocID="{10487A87-750B-415A-9DA3-1DECD8DE853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303AF4-F425-4AD2-9D9D-9FF8D4FBCD73}" srcId="{9D3A2558-FA5A-4BBF-97D2-4B8FEFFCF42F}" destId="{10487A87-750B-415A-9DA3-1DECD8DE8535}" srcOrd="0" destOrd="0" parTransId="{EBDAEFA4-E976-4F2C-A019-F4DDD65F5756}" sibTransId="{4742E67B-5A2D-4014-8FA5-356918D8C86A}"/>
    <dgm:cxn modelId="{174BA7B2-DA8E-4C1B-9E0F-56BB9A24DFCF}" srcId="{10487A87-750B-415A-9DA3-1DECD8DE8535}" destId="{C4F71CA0-4A65-4A9E-9F68-B8FF1003C9EF}" srcOrd="0" destOrd="0" parTransId="{18673891-F0F0-41B8-8FC8-31D7469EE448}" sibTransId="{589F442B-5E9C-4B66-B0BC-AB0EEE44C541}"/>
    <dgm:cxn modelId="{96D5643A-6CB5-4E18-9437-E60F6D23ADF7}" type="presOf" srcId="{C4F71CA0-4A65-4A9E-9F68-B8FF1003C9EF}" destId="{0A3D9479-5355-434A-93EE-C93621F90905}" srcOrd="0" destOrd="0" presId="urn:microsoft.com/office/officeart/2005/8/layout/chevron2"/>
    <dgm:cxn modelId="{1D10A84D-4A7B-4936-A941-7CF2685CE4A7}" type="presOf" srcId="{10487A87-750B-415A-9DA3-1DECD8DE8535}" destId="{B30AEEA0-9F41-4CD5-BDF6-CD215E7BB797}" srcOrd="0" destOrd="0" presId="urn:microsoft.com/office/officeart/2005/8/layout/chevron2"/>
    <dgm:cxn modelId="{FCA18B5E-3C5C-41BB-9529-977253E3E0BD}" type="presOf" srcId="{9D3A2558-FA5A-4BBF-97D2-4B8FEFFCF42F}" destId="{7B0F97F3-6FAA-48D9-B99D-6E022A0BBAE3}" srcOrd="0" destOrd="0" presId="urn:microsoft.com/office/officeart/2005/8/layout/chevron2"/>
    <dgm:cxn modelId="{F44DB9F8-D76C-47C1-AB90-9DD83A4434AA}" type="presParOf" srcId="{7B0F97F3-6FAA-48D9-B99D-6E022A0BBAE3}" destId="{7259C21E-3928-471E-BD5A-6EE1ECF4BFB8}" srcOrd="0" destOrd="0" presId="urn:microsoft.com/office/officeart/2005/8/layout/chevron2"/>
    <dgm:cxn modelId="{6BCB97EE-BD54-4273-95E1-83B3D50F8EA1}" type="presParOf" srcId="{7259C21E-3928-471E-BD5A-6EE1ECF4BFB8}" destId="{B30AEEA0-9F41-4CD5-BDF6-CD215E7BB797}" srcOrd="0" destOrd="0" presId="urn:microsoft.com/office/officeart/2005/8/layout/chevron2"/>
    <dgm:cxn modelId="{0AD1C5DA-DC96-462D-AB81-27A1CD58FCD2}" type="presParOf" srcId="{7259C21E-3928-471E-BD5A-6EE1ECF4BFB8}" destId="{0A3D9479-5355-434A-93EE-C93621F909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3A2558-FA5A-4BBF-97D2-4B8FEFFCF42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0487A87-750B-415A-9DA3-1DECD8DE8535}">
      <dgm:prSet phldrT="[文字]"/>
      <dgm:spPr/>
      <dgm:t>
        <a:bodyPr/>
        <a:lstStyle/>
        <a:p>
          <a:r>
            <a:rPr lang="zh-TW" altLang="en-US" dirty="0" smtClean="0"/>
            <a:t>考慮</a:t>
          </a:r>
          <a:endParaRPr lang="zh-TW" altLang="en-US" dirty="0"/>
        </a:p>
      </dgm:t>
    </dgm:pt>
    <dgm:pt modelId="{EBDAEFA4-E976-4F2C-A019-F4DDD65F5756}" type="par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4742E67B-5A2D-4014-8FA5-356918D8C86A}" type="sib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C4F71CA0-4A65-4A9E-9F68-B8FF1003C9EF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rgbClr val="92D05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有哪些選擇</a:t>
          </a:r>
          <a:endParaRPr lang="zh-TW" altLang="en-US" sz="4400" dirty="0">
            <a:solidFill>
              <a:srgbClr val="92D050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gm:t>
    </dgm:pt>
    <dgm:pt modelId="{18673891-F0F0-41B8-8FC8-31D7469EE448}" type="par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589F442B-5E9C-4B66-B0BC-AB0EEE44C541}" type="sib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7B0F97F3-6FAA-48D9-B99D-6E022A0BBAE3}" type="pres">
      <dgm:prSet presAssocID="{9D3A2558-FA5A-4BBF-97D2-4B8FEFFCF4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59C21E-3928-471E-BD5A-6EE1ECF4BFB8}" type="pres">
      <dgm:prSet presAssocID="{10487A87-750B-415A-9DA3-1DECD8DE8535}" presName="composite" presStyleCnt="0"/>
      <dgm:spPr/>
      <dgm:t>
        <a:bodyPr/>
        <a:lstStyle/>
        <a:p>
          <a:endParaRPr lang="en-SG"/>
        </a:p>
      </dgm:t>
    </dgm:pt>
    <dgm:pt modelId="{B30AEEA0-9F41-4CD5-BDF6-CD215E7BB797}" type="pres">
      <dgm:prSet presAssocID="{10487A87-750B-415A-9DA3-1DECD8DE853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3D9479-5355-434A-93EE-C93621F90905}" type="pres">
      <dgm:prSet presAssocID="{10487A87-750B-415A-9DA3-1DECD8DE853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303AF4-F425-4AD2-9D9D-9FF8D4FBCD73}" srcId="{9D3A2558-FA5A-4BBF-97D2-4B8FEFFCF42F}" destId="{10487A87-750B-415A-9DA3-1DECD8DE8535}" srcOrd="0" destOrd="0" parTransId="{EBDAEFA4-E976-4F2C-A019-F4DDD65F5756}" sibTransId="{4742E67B-5A2D-4014-8FA5-356918D8C86A}"/>
    <dgm:cxn modelId="{1F78EDC3-5E64-4660-B8A3-AD6D472E72A1}" type="presOf" srcId="{9D3A2558-FA5A-4BBF-97D2-4B8FEFFCF42F}" destId="{7B0F97F3-6FAA-48D9-B99D-6E022A0BBAE3}" srcOrd="0" destOrd="0" presId="urn:microsoft.com/office/officeart/2005/8/layout/chevron2"/>
    <dgm:cxn modelId="{90EF8519-08E8-4D1F-AF85-6D0404D0A6D7}" type="presOf" srcId="{10487A87-750B-415A-9DA3-1DECD8DE8535}" destId="{B30AEEA0-9F41-4CD5-BDF6-CD215E7BB797}" srcOrd="0" destOrd="0" presId="urn:microsoft.com/office/officeart/2005/8/layout/chevron2"/>
    <dgm:cxn modelId="{174BA7B2-DA8E-4C1B-9E0F-56BB9A24DFCF}" srcId="{10487A87-750B-415A-9DA3-1DECD8DE8535}" destId="{C4F71CA0-4A65-4A9E-9F68-B8FF1003C9EF}" srcOrd="0" destOrd="0" parTransId="{18673891-F0F0-41B8-8FC8-31D7469EE448}" sibTransId="{589F442B-5E9C-4B66-B0BC-AB0EEE44C541}"/>
    <dgm:cxn modelId="{1931907D-F99A-447D-A9F3-85BEC676D761}" type="presOf" srcId="{C4F71CA0-4A65-4A9E-9F68-B8FF1003C9EF}" destId="{0A3D9479-5355-434A-93EE-C93621F90905}" srcOrd="0" destOrd="0" presId="urn:microsoft.com/office/officeart/2005/8/layout/chevron2"/>
    <dgm:cxn modelId="{82FBA131-0D16-4139-8185-CBD7D5633C13}" type="presParOf" srcId="{7B0F97F3-6FAA-48D9-B99D-6E022A0BBAE3}" destId="{7259C21E-3928-471E-BD5A-6EE1ECF4BFB8}" srcOrd="0" destOrd="0" presId="urn:microsoft.com/office/officeart/2005/8/layout/chevron2"/>
    <dgm:cxn modelId="{A3E75651-B5A7-4DBF-BE43-1A7384A4FD66}" type="presParOf" srcId="{7259C21E-3928-471E-BD5A-6EE1ECF4BFB8}" destId="{B30AEEA0-9F41-4CD5-BDF6-CD215E7BB797}" srcOrd="0" destOrd="0" presId="urn:microsoft.com/office/officeart/2005/8/layout/chevron2"/>
    <dgm:cxn modelId="{0ABF3B2A-9893-43B4-B79E-AC965F286E1E}" type="presParOf" srcId="{7259C21E-3928-471E-BD5A-6EE1ECF4BFB8}" destId="{0A3D9479-5355-434A-93EE-C93621F909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3A2558-FA5A-4BBF-97D2-4B8FEFFCF42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0487A87-750B-415A-9DA3-1DECD8DE8535}">
      <dgm:prSet phldrT="[文字]"/>
      <dgm:spPr/>
      <dgm:t>
        <a:bodyPr/>
        <a:lstStyle/>
        <a:p>
          <a:r>
            <a:rPr lang="zh-TW" altLang="en-US" dirty="0" smtClean="0"/>
            <a:t>考慮</a:t>
          </a:r>
          <a:endParaRPr lang="zh-TW" altLang="en-US" dirty="0"/>
        </a:p>
      </dgm:t>
    </dgm:pt>
    <dgm:pt modelId="{EBDAEFA4-E976-4F2C-A019-F4DDD65F5756}" type="par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4742E67B-5A2D-4014-8FA5-356918D8C86A}" type="sib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C4F71CA0-4A65-4A9E-9F68-B8FF1003C9EF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rgbClr val="92D05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各選擇的優缺點</a:t>
          </a:r>
          <a:endParaRPr lang="zh-TW" altLang="en-US" sz="4400" dirty="0">
            <a:solidFill>
              <a:srgbClr val="92D050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gm:t>
    </dgm:pt>
    <dgm:pt modelId="{18673891-F0F0-41B8-8FC8-31D7469EE448}" type="par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589F442B-5E9C-4B66-B0BC-AB0EEE44C541}" type="sib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7B0F97F3-6FAA-48D9-B99D-6E022A0BBAE3}" type="pres">
      <dgm:prSet presAssocID="{9D3A2558-FA5A-4BBF-97D2-4B8FEFFCF4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59C21E-3928-471E-BD5A-6EE1ECF4BFB8}" type="pres">
      <dgm:prSet presAssocID="{10487A87-750B-415A-9DA3-1DECD8DE8535}" presName="composite" presStyleCnt="0"/>
      <dgm:spPr/>
      <dgm:t>
        <a:bodyPr/>
        <a:lstStyle/>
        <a:p>
          <a:endParaRPr lang="en-SG"/>
        </a:p>
      </dgm:t>
    </dgm:pt>
    <dgm:pt modelId="{B30AEEA0-9F41-4CD5-BDF6-CD215E7BB797}" type="pres">
      <dgm:prSet presAssocID="{10487A87-750B-415A-9DA3-1DECD8DE853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3D9479-5355-434A-93EE-C93621F90905}" type="pres">
      <dgm:prSet presAssocID="{10487A87-750B-415A-9DA3-1DECD8DE853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303AF4-F425-4AD2-9D9D-9FF8D4FBCD73}" srcId="{9D3A2558-FA5A-4BBF-97D2-4B8FEFFCF42F}" destId="{10487A87-750B-415A-9DA3-1DECD8DE8535}" srcOrd="0" destOrd="0" parTransId="{EBDAEFA4-E976-4F2C-A019-F4DDD65F5756}" sibTransId="{4742E67B-5A2D-4014-8FA5-356918D8C86A}"/>
    <dgm:cxn modelId="{C417783F-203B-42DF-97FB-C6607F95893F}" type="presOf" srcId="{9D3A2558-FA5A-4BBF-97D2-4B8FEFFCF42F}" destId="{7B0F97F3-6FAA-48D9-B99D-6E022A0BBAE3}" srcOrd="0" destOrd="0" presId="urn:microsoft.com/office/officeart/2005/8/layout/chevron2"/>
    <dgm:cxn modelId="{2D1402DB-DC9E-4C1B-A3E7-EDD6615BA2C9}" type="presOf" srcId="{10487A87-750B-415A-9DA3-1DECD8DE8535}" destId="{B30AEEA0-9F41-4CD5-BDF6-CD215E7BB797}" srcOrd="0" destOrd="0" presId="urn:microsoft.com/office/officeart/2005/8/layout/chevron2"/>
    <dgm:cxn modelId="{BC3ECCA4-8620-4995-BB8F-6FD6D87C17AD}" type="presOf" srcId="{C4F71CA0-4A65-4A9E-9F68-B8FF1003C9EF}" destId="{0A3D9479-5355-434A-93EE-C93621F90905}" srcOrd="0" destOrd="0" presId="urn:microsoft.com/office/officeart/2005/8/layout/chevron2"/>
    <dgm:cxn modelId="{174BA7B2-DA8E-4C1B-9E0F-56BB9A24DFCF}" srcId="{10487A87-750B-415A-9DA3-1DECD8DE8535}" destId="{C4F71CA0-4A65-4A9E-9F68-B8FF1003C9EF}" srcOrd="0" destOrd="0" parTransId="{18673891-F0F0-41B8-8FC8-31D7469EE448}" sibTransId="{589F442B-5E9C-4B66-B0BC-AB0EEE44C541}"/>
    <dgm:cxn modelId="{AD206AFE-73F0-447F-95FD-9288C8DBEF2B}" type="presParOf" srcId="{7B0F97F3-6FAA-48D9-B99D-6E022A0BBAE3}" destId="{7259C21E-3928-471E-BD5A-6EE1ECF4BFB8}" srcOrd="0" destOrd="0" presId="urn:microsoft.com/office/officeart/2005/8/layout/chevron2"/>
    <dgm:cxn modelId="{49E249A4-2CE0-48BB-93A4-EB7D84B10000}" type="presParOf" srcId="{7259C21E-3928-471E-BD5A-6EE1ECF4BFB8}" destId="{B30AEEA0-9F41-4CD5-BDF6-CD215E7BB797}" srcOrd="0" destOrd="0" presId="urn:microsoft.com/office/officeart/2005/8/layout/chevron2"/>
    <dgm:cxn modelId="{4FC98FFF-1F3A-4D16-B49D-65D56A008A30}" type="presParOf" srcId="{7259C21E-3928-471E-BD5A-6EE1ECF4BFB8}" destId="{0A3D9479-5355-434A-93EE-C93621F909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A2558-FA5A-4BBF-97D2-4B8FEFFCF42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0487A87-750B-415A-9DA3-1DECD8DE8535}">
      <dgm:prSet phldrT="[文字]"/>
      <dgm:spPr/>
      <dgm:t>
        <a:bodyPr/>
        <a:lstStyle/>
        <a:p>
          <a:r>
            <a:rPr lang="zh-TW" altLang="en-US" dirty="0" smtClean="0"/>
            <a:t>考慮</a:t>
          </a:r>
          <a:endParaRPr lang="zh-TW" altLang="en-US" dirty="0"/>
        </a:p>
      </dgm:t>
    </dgm:pt>
    <dgm:pt modelId="{EBDAEFA4-E976-4F2C-A019-F4DDD65F5756}" type="par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4742E67B-5A2D-4014-8FA5-356918D8C86A}" type="sib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C4F71CA0-4A65-4A9E-9F68-B8FF1003C9EF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rgbClr val="92D05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各選擇的優缺點</a:t>
          </a:r>
          <a:endParaRPr lang="zh-TW" altLang="en-US" sz="4400" dirty="0">
            <a:solidFill>
              <a:srgbClr val="92D050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gm:t>
    </dgm:pt>
    <dgm:pt modelId="{18673891-F0F0-41B8-8FC8-31D7469EE448}" type="par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589F442B-5E9C-4B66-B0BC-AB0EEE44C541}" type="sib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7B0F97F3-6FAA-48D9-B99D-6E022A0BBAE3}" type="pres">
      <dgm:prSet presAssocID="{9D3A2558-FA5A-4BBF-97D2-4B8FEFFCF4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59C21E-3928-471E-BD5A-6EE1ECF4BFB8}" type="pres">
      <dgm:prSet presAssocID="{10487A87-750B-415A-9DA3-1DECD8DE8535}" presName="composite" presStyleCnt="0"/>
      <dgm:spPr/>
      <dgm:t>
        <a:bodyPr/>
        <a:lstStyle/>
        <a:p>
          <a:endParaRPr lang="en-SG"/>
        </a:p>
      </dgm:t>
    </dgm:pt>
    <dgm:pt modelId="{B30AEEA0-9F41-4CD5-BDF6-CD215E7BB797}" type="pres">
      <dgm:prSet presAssocID="{10487A87-750B-415A-9DA3-1DECD8DE853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3D9479-5355-434A-93EE-C93621F90905}" type="pres">
      <dgm:prSet presAssocID="{10487A87-750B-415A-9DA3-1DECD8DE853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303AF4-F425-4AD2-9D9D-9FF8D4FBCD73}" srcId="{9D3A2558-FA5A-4BBF-97D2-4B8FEFFCF42F}" destId="{10487A87-750B-415A-9DA3-1DECD8DE8535}" srcOrd="0" destOrd="0" parTransId="{EBDAEFA4-E976-4F2C-A019-F4DDD65F5756}" sibTransId="{4742E67B-5A2D-4014-8FA5-356918D8C86A}"/>
    <dgm:cxn modelId="{51C69DB1-08C6-4359-B8A2-EDFBF09CC501}" type="presOf" srcId="{9D3A2558-FA5A-4BBF-97D2-4B8FEFFCF42F}" destId="{7B0F97F3-6FAA-48D9-B99D-6E022A0BBAE3}" srcOrd="0" destOrd="0" presId="urn:microsoft.com/office/officeart/2005/8/layout/chevron2"/>
    <dgm:cxn modelId="{174BA7B2-DA8E-4C1B-9E0F-56BB9A24DFCF}" srcId="{10487A87-750B-415A-9DA3-1DECD8DE8535}" destId="{C4F71CA0-4A65-4A9E-9F68-B8FF1003C9EF}" srcOrd="0" destOrd="0" parTransId="{18673891-F0F0-41B8-8FC8-31D7469EE448}" sibTransId="{589F442B-5E9C-4B66-B0BC-AB0EEE44C541}"/>
    <dgm:cxn modelId="{7306E6D2-CC02-422E-922E-D5214E5E88A4}" type="presOf" srcId="{10487A87-750B-415A-9DA3-1DECD8DE8535}" destId="{B30AEEA0-9F41-4CD5-BDF6-CD215E7BB797}" srcOrd="0" destOrd="0" presId="urn:microsoft.com/office/officeart/2005/8/layout/chevron2"/>
    <dgm:cxn modelId="{D6B55913-1BFE-44FA-8328-BDABE3A01372}" type="presOf" srcId="{C4F71CA0-4A65-4A9E-9F68-B8FF1003C9EF}" destId="{0A3D9479-5355-434A-93EE-C93621F90905}" srcOrd="0" destOrd="0" presId="urn:microsoft.com/office/officeart/2005/8/layout/chevron2"/>
    <dgm:cxn modelId="{5E69DB5B-3D3C-43DE-99AE-8D809F937A0C}" type="presParOf" srcId="{7B0F97F3-6FAA-48D9-B99D-6E022A0BBAE3}" destId="{7259C21E-3928-471E-BD5A-6EE1ECF4BFB8}" srcOrd="0" destOrd="0" presId="urn:microsoft.com/office/officeart/2005/8/layout/chevron2"/>
    <dgm:cxn modelId="{E7D3ABA6-7478-46F5-BAD8-CC3ED6A442F3}" type="presParOf" srcId="{7259C21E-3928-471E-BD5A-6EE1ECF4BFB8}" destId="{B30AEEA0-9F41-4CD5-BDF6-CD215E7BB797}" srcOrd="0" destOrd="0" presId="urn:microsoft.com/office/officeart/2005/8/layout/chevron2"/>
    <dgm:cxn modelId="{38B9E87B-A569-4AEC-87D3-44B9B10190AD}" type="presParOf" srcId="{7259C21E-3928-471E-BD5A-6EE1ECF4BFB8}" destId="{0A3D9479-5355-434A-93EE-C93621F909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3A2558-FA5A-4BBF-97D2-4B8FEFFCF42F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0487A87-750B-415A-9DA3-1DECD8DE8535}">
      <dgm:prSet phldrT="[文字]"/>
      <dgm:spPr/>
      <dgm:t>
        <a:bodyPr/>
        <a:lstStyle/>
        <a:p>
          <a:r>
            <a:rPr lang="zh-TW" altLang="en-US" dirty="0" smtClean="0"/>
            <a:t>選擇</a:t>
          </a:r>
          <a:endParaRPr lang="zh-TW" altLang="en-US" dirty="0"/>
        </a:p>
      </dgm:t>
    </dgm:pt>
    <dgm:pt modelId="{EBDAEFA4-E976-4F2C-A019-F4DDD65F5756}" type="par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4742E67B-5A2D-4014-8FA5-356918D8C86A}" type="sibTrans" cxnId="{DB303AF4-F425-4AD2-9D9D-9FF8D4FBCD73}">
      <dgm:prSet/>
      <dgm:spPr/>
      <dgm:t>
        <a:bodyPr/>
        <a:lstStyle/>
        <a:p>
          <a:endParaRPr lang="zh-TW" altLang="en-US"/>
        </a:p>
      </dgm:t>
    </dgm:pt>
    <dgm:pt modelId="{C4F71CA0-4A65-4A9E-9F68-B8FF1003C9EF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rgbClr val="19BF97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我的選擇及原因</a:t>
          </a:r>
          <a:endParaRPr lang="zh-TW" altLang="en-US" sz="4400" dirty="0">
            <a:solidFill>
              <a:srgbClr val="19BF97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gm:t>
    </dgm:pt>
    <dgm:pt modelId="{18673891-F0F0-41B8-8FC8-31D7469EE448}" type="par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589F442B-5E9C-4B66-B0BC-AB0EEE44C541}" type="sibTrans" cxnId="{174BA7B2-DA8E-4C1B-9E0F-56BB9A24DFCF}">
      <dgm:prSet/>
      <dgm:spPr/>
      <dgm:t>
        <a:bodyPr/>
        <a:lstStyle/>
        <a:p>
          <a:endParaRPr lang="zh-TW" altLang="en-US"/>
        </a:p>
      </dgm:t>
    </dgm:pt>
    <dgm:pt modelId="{7B0F97F3-6FAA-48D9-B99D-6E022A0BBAE3}" type="pres">
      <dgm:prSet presAssocID="{9D3A2558-FA5A-4BBF-97D2-4B8FEFFCF4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259C21E-3928-471E-BD5A-6EE1ECF4BFB8}" type="pres">
      <dgm:prSet presAssocID="{10487A87-750B-415A-9DA3-1DECD8DE8535}" presName="composite" presStyleCnt="0"/>
      <dgm:spPr/>
      <dgm:t>
        <a:bodyPr/>
        <a:lstStyle/>
        <a:p>
          <a:endParaRPr lang="en-SG"/>
        </a:p>
      </dgm:t>
    </dgm:pt>
    <dgm:pt modelId="{B30AEEA0-9F41-4CD5-BDF6-CD215E7BB797}" type="pres">
      <dgm:prSet presAssocID="{10487A87-750B-415A-9DA3-1DECD8DE853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3D9479-5355-434A-93EE-C93621F90905}" type="pres">
      <dgm:prSet presAssocID="{10487A87-750B-415A-9DA3-1DECD8DE853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303AF4-F425-4AD2-9D9D-9FF8D4FBCD73}" srcId="{9D3A2558-FA5A-4BBF-97D2-4B8FEFFCF42F}" destId="{10487A87-750B-415A-9DA3-1DECD8DE8535}" srcOrd="0" destOrd="0" parTransId="{EBDAEFA4-E976-4F2C-A019-F4DDD65F5756}" sibTransId="{4742E67B-5A2D-4014-8FA5-356918D8C86A}"/>
    <dgm:cxn modelId="{5CC3B1B7-98AA-40D9-9514-7C0F62780427}" type="presOf" srcId="{9D3A2558-FA5A-4BBF-97D2-4B8FEFFCF42F}" destId="{7B0F97F3-6FAA-48D9-B99D-6E022A0BBAE3}" srcOrd="0" destOrd="0" presId="urn:microsoft.com/office/officeart/2005/8/layout/chevron2"/>
    <dgm:cxn modelId="{5F3508FD-CE0C-4EF2-AB5B-385D24F2C955}" type="presOf" srcId="{10487A87-750B-415A-9DA3-1DECD8DE8535}" destId="{B30AEEA0-9F41-4CD5-BDF6-CD215E7BB797}" srcOrd="0" destOrd="0" presId="urn:microsoft.com/office/officeart/2005/8/layout/chevron2"/>
    <dgm:cxn modelId="{174BA7B2-DA8E-4C1B-9E0F-56BB9A24DFCF}" srcId="{10487A87-750B-415A-9DA3-1DECD8DE8535}" destId="{C4F71CA0-4A65-4A9E-9F68-B8FF1003C9EF}" srcOrd="0" destOrd="0" parTransId="{18673891-F0F0-41B8-8FC8-31D7469EE448}" sibTransId="{589F442B-5E9C-4B66-B0BC-AB0EEE44C541}"/>
    <dgm:cxn modelId="{D9FDEC27-4C79-4684-9C37-8E0FBE8095B9}" type="presOf" srcId="{C4F71CA0-4A65-4A9E-9F68-B8FF1003C9EF}" destId="{0A3D9479-5355-434A-93EE-C93621F90905}" srcOrd="0" destOrd="0" presId="urn:microsoft.com/office/officeart/2005/8/layout/chevron2"/>
    <dgm:cxn modelId="{3B7F9B65-1495-4231-8364-C6FD753CB653}" type="presParOf" srcId="{7B0F97F3-6FAA-48D9-B99D-6E022A0BBAE3}" destId="{7259C21E-3928-471E-BD5A-6EE1ECF4BFB8}" srcOrd="0" destOrd="0" presId="urn:microsoft.com/office/officeart/2005/8/layout/chevron2"/>
    <dgm:cxn modelId="{93588C69-966D-4430-A88A-F46BD22679BD}" type="presParOf" srcId="{7259C21E-3928-471E-BD5A-6EE1ECF4BFB8}" destId="{B30AEEA0-9F41-4CD5-BDF6-CD215E7BB797}" srcOrd="0" destOrd="0" presId="urn:microsoft.com/office/officeart/2005/8/layout/chevron2"/>
    <dgm:cxn modelId="{80263252-BB30-480E-BB59-4D40338EF379}" type="presParOf" srcId="{7259C21E-3928-471E-BD5A-6EE1ECF4BFB8}" destId="{0A3D9479-5355-434A-93EE-C93621F909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AEEA0-9F41-4CD5-BDF6-CD215E7BB797}">
      <dsp:nvSpPr>
        <dsp:cNvPr id="0" name=""/>
        <dsp:cNvSpPr/>
      </dsp:nvSpPr>
      <dsp:spPr>
        <a:xfrm rot="5400000">
          <a:off x="-270029" y="270029"/>
          <a:ext cx="1800200" cy="126014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釐清</a:t>
          </a:r>
          <a:endParaRPr lang="zh-TW" altLang="en-US" sz="3200" kern="1200" dirty="0"/>
        </a:p>
      </dsp:txBody>
      <dsp:txXfrm rot="-5400000">
        <a:off x="1" y="630069"/>
        <a:ext cx="1260140" cy="540060"/>
      </dsp:txXfrm>
    </dsp:sp>
    <dsp:sp modelId="{0A3D9479-5355-434A-93EE-C93621F90905}">
      <dsp:nvSpPr>
        <dsp:cNvPr id="0" name=""/>
        <dsp:cNvSpPr/>
      </dsp:nvSpPr>
      <dsp:spPr>
        <a:xfrm rot="5400000">
          <a:off x="4185464" y="-2925324"/>
          <a:ext cx="1170130" cy="7020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>
              <a:solidFill>
                <a:srgbClr val="00B0F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面對什麼問題</a:t>
          </a:r>
          <a:r>
            <a:rPr lang="en-US" altLang="zh-TW" sz="4400" kern="1200" dirty="0" smtClean="0">
              <a:solidFill>
                <a:srgbClr val="00B0F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?</a:t>
          </a:r>
          <a:endParaRPr lang="zh-TW" altLang="en-US" sz="4400" kern="1200" dirty="0">
            <a:solidFill>
              <a:srgbClr val="00B0F0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sp:txBody>
      <dsp:txXfrm rot="-5400000">
        <a:off x="1260140" y="57121"/>
        <a:ext cx="6963659" cy="1055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AEEA0-9F41-4CD5-BDF6-CD215E7BB797}">
      <dsp:nvSpPr>
        <dsp:cNvPr id="0" name=""/>
        <dsp:cNvSpPr/>
      </dsp:nvSpPr>
      <dsp:spPr>
        <a:xfrm rot="5400000">
          <a:off x="-270029" y="270029"/>
          <a:ext cx="1800200" cy="126014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考慮</a:t>
          </a:r>
          <a:endParaRPr lang="zh-TW" altLang="en-US" sz="3200" kern="1200" dirty="0"/>
        </a:p>
      </dsp:txBody>
      <dsp:txXfrm rot="-5400000">
        <a:off x="1" y="630069"/>
        <a:ext cx="1260140" cy="540060"/>
      </dsp:txXfrm>
    </dsp:sp>
    <dsp:sp modelId="{0A3D9479-5355-434A-93EE-C93621F90905}">
      <dsp:nvSpPr>
        <dsp:cNvPr id="0" name=""/>
        <dsp:cNvSpPr/>
      </dsp:nvSpPr>
      <dsp:spPr>
        <a:xfrm rot="5400000">
          <a:off x="4185464" y="-2925324"/>
          <a:ext cx="1170130" cy="7020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>
              <a:solidFill>
                <a:srgbClr val="92D05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有哪些選擇</a:t>
          </a:r>
          <a:endParaRPr lang="zh-TW" altLang="en-US" sz="4400" kern="1200" dirty="0">
            <a:solidFill>
              <a:srgbClr val="92D050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sp:txBody>
      <dsp:txXfrm rot="-5400000">
        <a:off x="1260140" y="57121"/>
        <a:ext cx="6963659" cy="1055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AEEA0-9F41-4CD5-BDF6-CD215E7BB797}">
      <dsp:nvSpPr>
        <dsp:cNvPr id="0" name=""/>
        <dsp:cNvSpPr/>
      </dsp:nvSpPr>
      <dsp:spPr>
        <a:xfrm rot="5400000">
          <a:off x="-270029" y="270029"/>
          <a:ext cx="1800200" cy="126014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考慮</a:t>
          </a:r>
          <a:endParaRPr lang="zh-TW" altLang="en-US" sz="3200" kern="1200" dirty="0"/>
        </a:p>
      </dsp:txBody>
      <dsp:txXfrm rot="-5400000">
        <a:off x="1" y="630069"/>
        <a:ext cx="1260140" cy="540060"/>
      </dsp:txXfrm>
    </dsp:sp>
    <dsp:sp modelId="{0A3D9479-5355-434A-93EE-C93621F90905}">
      <dsp:nvSpPr>
        <dsp:cNvPr id="0" name=""/>
        <dsp:cNvSpPr/>
      </dsp:nvSpPr>
      <dsp:spPr>
        <a:xfrm rot="5400000">
          <a:off x="4185464" y="-2925324"/>
          <a:ext cx="1170130" cy="7020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>
              <a:solidFill>
                <a:srgbClr val="92D05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各選擇的優缺點</a:t>
          </a:r>
          <a:endParaRPr lang="zh-TW" altLang="en-US" sz="4400" kern="1200" dirty="0">
            <a:solidFill>
              <a:srgbClr val="92D050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sp:txBody>
      <dsp:txXfrm rot="-5400000">
        <a:off x="1260140" y="57121"/>
        <a:ext cx="6963659" cy="1055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AEEA0-9F41-4CD5-BDF6-CD215E7BB797}">
      <dsp:nvSpPr>
        <dsp:cNvPr id="0" name=""/>
        <dsp:cNvSpPr/>
      </dsp:nvSpPr>
      <dsp:spPr>
        <a:xfrm rot="5400000">
          <a:off x="-270029" y="270029"/>
          <a:ext cx="1800200" cy="126014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考慮</a:t>
          </a:r>
          <a:endParaRPr lang="zh-TW" altLang="en-US" sz="3200" kern="1200" dirty="0"/>
        </a:p>
      </dsp:txBody>
      <dsp:txXfrm rot="-5400000">
        <a:off x="1" y="630069"/>
        <a:ext cx="1260140" cy="540060"/>
      </dsp:txXfrm>
    </dsp:sp>
    <dsp:sp modelId="{0A3D9479-5355-434A-93EE-C93621F90905}">
      <dsp:nvSpPr>
        <dsp:cNvPr id="0" name=""/>
        <dsp:cNvSpPr/>
      </dsp:nvSpPr>
      <dsp:spPr>
        <a:xfrm rot="5400000">
          <a:off x="4185464" y="-2925324"/>
          <a:ext cx="1170130" cy="7020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>
              <a:solidFill>
                <a:srgbClr val="92D050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各選擇的優缺點</a:t>
          </a:r>
          <a:endParaRPr lang="zh-TW" altLang="en-US" sz="4400" kern="1200" dirty="0">
            <a:solidFill>
              <a:srgbClr val="92D050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sp:txBody>
      <dsp:txXfrm rot="-5400000">
        <a:off x="1260140" y="57121"/>
        <a:ext cx="6963659" cy="1055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AEEA0-9F41-4CD5-BDF6-CD215E7BB797}">
      <dsp:nvSpPr>
        <dsp:cNvPr id="0" name=""/>
        <dsp:cNvSpPr/>
      </dsp:nvSpPr>
      <dsp:spPr>
        <a:xfrm rot="5400000">
          <a:off x="-270029" y="270029"/>
          <a:ext cx="1800200" cy="126014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選擇</a:t>
          </a:r>
          <a:endParaRPr lang="zh-TW" altLang="en-US" sz="3200" kern="1200" dirty="0"/>
        </a:p>
      </dsp:txBody>
      <dsp:txXfrm rot="-5400000">
        <a:off x="1" y="630069"/>
        <a:ext cx="1260140" cy="540060"/>
      </dsp:txXfrm>
    </dsp:sp>
    <dsp:sp modelId="{0A3D9479-5355-434A-93EE-C93621F90905}">
      <dsp:nvSpPr>
        <dsp:cNvPr id="0" name=""/>
        <dsp:cNvSpPr/>
      </dsp:nvSpPr>
      <dsp:spPr>
        <a:xfrm rot="5400000">
          <a:off x="4185464" y="-2925324"/>
          <a:ext cx="1170130" cy="7020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>
              <a:solidFill>
                <a:srgbClr val="19BF97"/>
              </a:solidFill>
              <a:latin typeface="華康粗黑體(P)" panose="020B0700000000000000" pitchFamily="34" charset="-120"/>
              <a:ea typeface="華康粗黑體(P)" panose="020B0700000000000000" pitchFamily="34" charset="-120"/>
            </a:rPr>
            <a:t>我的選擇及原因</a:t>
          </a:r>
          <a:endParaRPr lang="zh-TW" altLang="en-US" sz="4400" kern="1200" dirty="0">
            <a:solidFill>
              <a:srgbClr val="19BF97"/>
            </a:solidFill>
            <a:latin typeface="華康粗黑體(P)" panose="020B0700000000000000" pitchFamily="34" charset="-120"/>
            <a:ea typeface="華康粗黑體(P)" panose="020B0700000000000000" pitchFamily="34" charset="-120"/>
          </a:endParaRPr>
        </a:p>
      </dsp:txBody>
      <dsp:txXfrm rot="-5400000">
        <a:off x="1260140" y="57121"/>
        <a:ext cx="6963659" cy="105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1D55C-82E6-46CA-A7DC-2CAD38FF3A03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0BF3C-C71E-4550-B95C-04D60F1142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774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8061-8408-43A9-A500-7E1660D86518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C166-314D-43BF-ACA6-752EC50D7C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3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zh-TW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『</a:t>
            </a:r>
            <a:r>
              <a:rPr lang="zh-TW" alt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決</a:t>
            </a:r>
            <a:r>
              <a:rPr lang="en-US" altLang="zh-TW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』</a:t>
            </a:r>
            <a:r>
              <a:rPr lang="zh-TW" alt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戰時刻 </a:t>
            </a:r>
            <a:r>
              <a:rPr 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– Let’s make a decision.</a:t>
            </a:r>
          </a:p>
          <a:p>
            <a:endParaRPr lang="en-SG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443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第二步、考慮：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可以有哪些選擇？去唱歌或不去唱歌。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90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其次是分析：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也就是分析各項選擇的優缺點，包含「去」的優點─小明覺得我很夠義氣；我是他的好哥兒們；我和小明的交情變得更好；可以認識新朋友；可以好好放鬆一下心情感覺不錯。另外，「去」的缺點─唱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KTV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需要花一些錢；翹班可能會惹老闆生氣而扣薪水、沒有賺到今天的生活費；夜唱不能休息睡覺。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294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再者，「不去」的優點─可以賺到今日的生活費；不會讓老闆不開心；可以休息睡覺。「不去」的缺點─小明會認為我不是他的好麻吉，以後就都不會理我。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98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第三步、選擇：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我所選擇的決定是「不去」，因為目前賺取生活費來養活自己，對我來說是一件非常重要的事，如果我惹老闆生氣，老闆可能會扣我的薪水或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fire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我，但這份薪水真的對我很重要，我不可以失去它；另外，如果能準時回家的話，我的作息可以比較正常，也比較不會影響到明天的精神。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67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做決定時，可運用的小撇步：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第一、減少因選擇造成的損失或缺點-以阿華事件為例，朋友會覺得阿華不是他的好麻吉。但是，阿華可以藉由真誠地跟朋友分享，讓朋友了解做這個選擇的原因，進而得到朋友的理解，而不會傷害友誼。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第二、尋求建議-可向自己所信任的人、第三者或專家等詢問他們的看法與建議，有時候第三者的建議會較中立。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第三、想像未來-想像未來回顧現在所做的決定，會不會因此後悔？又是否有其他更好的選擇呢？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92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小提醒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對每一個決定的結果負責任，不論做出什麼樣的決定，準備好對每一個決定的結果負責。如果問題不能解決，思考後決定總好過不經思考、隨意的決定。另外，事後評估自己所做的決定，能讓自己從中學到一些經驗，並試問自己，結果是不是自己所期待的，遇到相同或類似的問題，是否還會這樣做，讓下次做決定時，可以做得更好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002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在是練習時間，以下有兩個情境，請每一組利用做決定的三個步驟，幫情境裡的主角做決定。情境一：明志、怡君要跟朋友去夜遊，明志喜歡飆車的快感，但是他喜歡的女生，怡君不喜歡男生超速，蛇行。他該如何做決定，要不要去？如果去了，要不要開快車？情境二：期末考後，偉成邀請你去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PUB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狂歡，你是否該去？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497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接下來，讓大家試著練習解決自己正面臨的問題，並按照學習單的步驟寫下：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第一步驟，現在正在面對的問題為何?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第二步驟，面對這樣的問題，你可以有哪些選擇？請列出各種選擇及其優缺點；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第三步驟、你覺得最適合的選擇為何?有甚麼辦法能減少選擇所帶來的損失?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051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拿到學習單後，有十五分鐘的時間給大家分組討論。討論完，將請各分組派人上台分享討論結果。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51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生活中，無時無刻都在做決定，面對相同的問題，適合別人的選擇，不一定也適合自己。學習為自己做決定，並對自己的決定負責，是一件很重要的事。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47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堂課的課程目標包含：了解影響做決定的要素有哪些、認識做決定的各個步驟、願意將做決定的技巧落實於生活中、學會評估各項決定可能帶來的結果好壞，以及運用做決定的技巧，評估自己是否該做某件事情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98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最後，朝向你所做得決定邁進吧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，希望大家都可以做好人生中的每一個決定，而不後悔。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67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課程大綱涵括：動動腦，想一想、『決』勝關鍵、一『決』高下─實力大考驗、好一個決定─為自己做決定，最後總結。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29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首先請大家動動腦，想一想：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我們何時需要做決定？可能影響我做決定的因素有哪些？最後，我們是怎麼做決定的？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93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生活中，我們常常需要做決定，而我們所說、所做的每件事情，其實都是「決定」的結果。然而，「決定」會受到各種因素影響，而影響因素也會因為我們所要決定的事情，有所不同。如何做出一個明智的決定，是每個人都需要好好學習的課程。現在，就讓我們看看做決定有哪些小撇步，讓我們一起成為做決定的達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48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想要讓自己能好好的做決定，可以把握以下三個步驟：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一、釐清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：了解自己面對的問題為何？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二、考慮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：依據問題，條列出自己可以選擇的解決方式，並加以分析每個選擇的優缺點。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三、選擇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：選出一個自己認為最適當的解決方式。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10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現在，讓大家練習看看「如何做決定」：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小明邀請阿華晚上一起去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KTV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狂歡，但是阿華每天晚上都要打工賺錢，阿華知道友情和賺錢都很重要，讓他難以抉擇。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53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此時，如果你是阿華，你會如何決定呢？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12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首先，第一步、釐清：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了解自己面對的問題─是否要翹班與小明去唱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KTV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4C166-314D-43BF-ACA6-752EC50D7CC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66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2DC3-E6C7-473C-BA88-F8C1CB4DEBFF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4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4AE2-6576-4D4C-A2EC-138ADDBD395E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23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F993D-AB06-46A9-A6D7-0EABFF4B777C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31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DE36-23A2-4024-BB8F-3E38FE757CB4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4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81107-6386-40A8-A9BC-0582EB542EEB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89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E8E5-99C0-4BD5-933C-FBEF600B5D54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38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4918-D503-45C6-B0CF-8907A46BFB20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4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2EB0-2BD6-48E7-8AD3-99F191A25124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90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3C4B-2FB5-41FF-A249-29DE800E95DF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62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C6EA-DFC4-4527-B8F7-CF145A3F1B59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63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A4C7-F60D-4DE1-8AD6-9B41302DE8F1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93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07770-179F-42BD-B663-D7783FCB3D36}" type="datetime1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89AC-DFAB-4FF5-8F3A-4399401EE2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34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Data" Target="../diagrams/data2.xml"/><Relationship Id="rId5" Type="http://schemas.openxmlformats.org/officeDocument/2006/relationships/image" Target="../media/image4.jpe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10.xml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diagramData" Target="../diagrams/data3.xml"/><Relationship Id="rId5" Type="http://schemas.openxmlformats.org/officeDocument/2006/relationships/image" Target="../media/image4.jpe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11.xml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diagramData" Target="../diagrams/data4.xml"/><Relationship Id="rId5" Type="http://schemas.openxmlformats.org/officeDocument/2006/relationships/image" Target="../media/image4.jpeg"/><Relationship Id="rId10" Type="http://schemas.microsoft.com/office/2007/relationships/diagramDrawing" Target="../diagrams/drawing4.xml"/><Relationship Id="rId4" Type="http://schemas.openxmlformats.org/officeDocument/2006/relationships/notesSlide" Target="../notesSlides/notesSlide12.xml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diagramData" Target="../diagrams/data5.xml"/><Relationship Id="rId5" Type="http://schemas.openxmlformats.org/officeDocument/2006/relationships/image" Target="../media/image4.jpeg"/><Relationship Id="rId10" Type="http://schemas.microsoft.com/office/2007/relationships/diagramDrawing" Target="../diagrams/drawing5.xml"/><Relationship Id="rId4" Type="http://schemas.openxmlformats.org/officeDocument/2006/relationships/notesSlide" Target="../notesSlides/notesSlide13.xml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6" Type="http://schemas.openxmlformats.org/officeDocument/2006/relationships/image" Target="../media/image4.jpe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9.xm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179512" y="5301208"/>
            <a:ext cx="8784976" cy="1368152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470974" y="5615591"/>
            <a:ext cx="8058036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『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決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』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戰時刻</a:t>
            </a:r>
            <a:r>
              <a:rPr kumimoji="1" lang="en-US" altLang="zh-TW" sz="400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-Let’s 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make a decision</a:t>
            </a:r>
            <a:endParaRPr kumimoji="1" lang="zh-TW" altLang="en-US" sz="4000" dirty="0">
              <a:ln w="900" cmpd="sng">
                <a:noFill/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6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schemeClr val="tx1">
                    <a:lumMod val="95000"/>
                    <a:lumOff val="5000"/>
                    <a:alpha val="0"/>
                  </a:schemeClr>
                </a:outerShdw>
                <a:reflection blurRad="6350" stA="55000" endA="300" endPos="45500" dir="5400000" sy="-100000" algn="bl" rotWithShape="0"/>
              </a:effectLst>
              <a:latin typeface="華康新特黑體(P)" panose="02010600010101010101" pitchFamily="2" charset="-120"/>
              <a:ea typeface="華康新特黑體(P)" panose="02010600010101010101" pitchFamily="2" charset="-120"/>
              <a:cs typeface="+mn-cs"/>
            </a:endParaRPr>
          </a:p>
        </p:txBody>
      </p:sp>
      <p:pic>
        <p:nvPicPr>
          <p:cNvPr id="9" name="Picture 2" descr="D:\Tammy品味傳播\2014\P1_06\ind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262"/>
            <a:ext cx="8782050" cy="51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92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642842"/>
              </p:ext>
            </p:extLst>
          </p:nvPr>
        </p:nvGraphicFramePr>
        <p:xfrm>
          <a:off x="467544" y="404665"/>
          <a:ext cx="82809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圓角矩形 4"/>
          <p:cNvSpPr/>
          <p:nvPr/>
        </p:nvSpPr>
        <p:spPr>
          <a:xfrm>
            <a:off x="521702" y="2276872"/>
            <a:ext cx="8208912" cy="122413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accent5">
                    <a:lumMod val="7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去</a:t>
            </a:r>
            <a:r>
              <a:rPr lang="en-US" altLang="zh-TW" sz="4400" dirty="0" smtClean="0">
                <a:solidFill>
                  <a:schemeClr val="accent5">
                    <a:lumMod val="7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/</a:t>
            </a:r>
            <a:r>
              <a:rPr lang="zh-TW" altLang="en-US" sz="4400" dirty="0" smtClean="0">
                <a:solidFill>
                  <a:schemeClr val="accent5">
                    <a:lumMod val="7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不去</a:t>
            </a:r>
            <a:endParaRPr lang="en-US" altLang="zh-TW" sz="4400" dirty="0" smtClean="0">
              <a:solidFill>
                <a:schemeClr val="accent5">
                  <a:lumMod val="7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8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876562"/>
              </p:ext>
            </p:extLst>
          </p:nvPr>
        </p:nvGraphicFramePr>
        <p:xfrm>
          <a:off x="467544" y="404665"/>
          <a:ext cx="82809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圓角矩形 4"/>
          <p:cNvSpPr/>
          <p:nvPr/>
        </p:nvSpPr>
        <p:spPr>
          <a:xfrm>
            <a:off x="539552" y="2204864"/>
            <a:ext cx="8280920" cy="439248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去</a:t>
            </a:r>
            <a:endParaRPr lang="en-US" altLang="zh-TW" sz="3600" b="1" dirty="0" smtClean="0">
              <a:solidFill>
                <a:schemeClr val="accent5">
                  <a:lumMod val="7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endPara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優點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</a:t>
            </a:r>
          </a:p>
          <a:p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小明覺得我很夠義氣，我是他的好哥兒們、我和小明的交情變得更好、可以</a:t>
            </a:r>
            <a:r>
              <a:rPr lang="zh-TW" altLang="en-US" sz="2800" b="1" dirty="0" smtClean="0">
                <a:solidFill>
                  <a:srgbClr val="00B050"/>
                </a:solidFill>
                <a:latin typeface="+mj-ea"/>
                <a:ea typeface="+mj-ea"/>
              </a:rPr>
              <a:t>認識新</a:t>
            </a:r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朋友、可以好好放鬆一下心情感覺不錯</a:t>
            </a:r>
            <a:r>
              <a:rPr lang="zh-TW" altLang="en-US" sz="2800" b="1" dirty="0" smtClean="0">
                <a:solidFill>
                  <a:srgbClr val="00B050"/>
                </a:solidFill>
                <a:latin typeface="+mj-ea"/>
                <a:ea typeface="+mj-ea"/>
              </a:rPr>
              <a:t>。</a:t>
            </a:r>
            <a:endParaRPr lang="en-US" altLang="zh-TW" sz="2800" b="1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endPara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缺點</a:t>
            </a:r>
            <a:r>
              <a:rPr lang="en-US" altLang="zh-TW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</a:t>
            </a:r>
          </a:p>
          <a:p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去唱</a:t>
            </a:r>
            <a:r>
              <a:rPr lang="en-US" altLang="zh-TW" sz="2800" b="1" dirty="0">
                <a:solidFill>
                  <a:srgbClr val="00B050"/>
                </a:solidFill>
                <a:latin typeface="+mj-ea"/>
                <a:ea typeface="+mj-ea"/>
              </a:rPr>
              <a:t>KTV</a:t>
            </a:r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需要花一些錢、翹班可能會惹老闆生氣而扣薪水、沒有賺到今天的生活費、夜唱不能休息睡覺。</a:t>
            </a:r>
            <a:endParaRPr lang="zh-TW" altLang="zh-TW" sz="28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6362029"/>
              </p:ext>
            </p:extLst>
          </p:nvPr>
        </p:nvGraphicFramePr>
        <p:xfrm>
          <a:off x="467544" y="404665"/>
          <a:ext cx="82809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圓角矩形 4"/>
          <p:cNvSpPr/>
          <p:nvPr/>
        </p:nvSpPr>
        <p:spPr>
          <a:xfrm>
            <a:off x="521702" y="2276872"/>
            <a:ext cx="8298770" cy="432048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chemeClr val="accent5">
                    <a:lumMod val="7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不去</a:t>
            </a:r>
            <a:endParaRPr lang="en-US" altLang="zh-TW" sz="3600" b="1" dirty="0" smtClean="0">
              <a:solidFill>
                <a:schemeClr val="accent5">
                  <a:lumMod val="7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endParaRPr lang="en-US" altLang="zh-TW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優點</a:t>
            </a:r>
            <a:r>
              <a:rPr lang="en-US" altLang="zh-TW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</a:t>
            </a:r>
          </a:p>
          <a:p>
            <a:pPr hangingPunct="0"/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可以賺到今日的生活費、不會讓老闆不開心、可以休息睡覺。</a:t>
            </a:r>
            <a:r>
              <a:rPr lang="zh-TW" altLang="zh-TW" sz="2800" dirty="0" smtClean="0">
                <a:latin typeface="+mj-ea"/>
                <a:ea typeface="+mj-ea"/>
              </a:rPr>
              <a:t>擔</a:t>
            </a:r>
            <a:r>
              <a:rPr lang="zh-TW" altLang="zh-TW" sz="2800" dirty="0">
                <a:latin typeface="+mj-ea"/>
                <a:ea typeface="+mj-ea"/>
              </a:rPr>
              <a:t>心。</a:t>
            </a:r>
          </a:p>
          <a:p>
            <a:endParaRPr lang="en-US" altLang="zh-TW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缺點</a:t>
            </a:r>
            <a:r>
              <a:rPr lang="en-US" altLang="zh-TW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</a:t>
            </a:r>
          </a:p>
          <a:p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小明會認為我不是他的好麻吉</a:t>
            </a:r>
            <a:r>
              <a:rPr lang="zh-TW" altLang="en-US" sz="2800" b="1" dirty="0" smtClean="0">
                <a:solidFill>
                  <a:srgbClr val="00B050"/>
                </a:solidFill>
                <a:latin typeface="+mj-ea"/>
                <a:ea typeface="+mj-ea"/>
              </a:rPr>
              <a:t>，以後</a:t>
            </a:r>
            <a:r>
              <a:rPr lang="zh-TW" altLang="en-US" sz="2800" b="1" dirty="0">
                <a:solidFill>
                  <a:srgbClr val="00B050"/>
                </a:solidFill>
                <a:latin typeface="+mj-ea"/>
                <a:ea typeface="+mj-ea"/>
              </a:rPr>
              <a:t>都不理我。</a:t>
            </a:r>
            <a:endParaRPr lang="en-US" altLang="zh-TW" sz="2800" b="1" dirty="0" smtClean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3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544379"/>
              </p:ext>
            </p:extLst>
          </p:nvPr>
        </p:nvGraphicFramePr>
        <p:xfrm>
          <a:off x="467544" y="404665"/>
          <a:ext cx="82809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圓角矩形 4"/>
          <p:cNvSpPr/>
          <p:nvPr/>
        </p:nvSpPr>
        <p:spPr>
          <a:xfrm>
            <a:off x="521702" y="2276872"/>
            <a:ext cx="8298770" cy="424847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</a:rPr>
              <a:t>不去</a:t>
            </a:r>
            <a:endParaRPr lang="en-US" altLang="zh-TW" sz="6000" b="1" dirty="0" smtClean="0">
              <a:solidFill>
                <a:schemeClr val="accent5">
                  <a:lumMod val="75000"/>
                </a:schemeClr>
              </a:solidFill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目前賺取生活費來養活自己，對我是一件非常重要的事，如果我惹老闆生氣，老闆可能會扣我的薪水，或</a:t>
            </a:r>
            <a:r>
              <a:rPr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fire</a:t>
            </a:r>
            <a:r>
              <a:rPr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我，這份薪水真的對我很重要，我不可以失去它；另外，如果能準時回家的話，我的作息就可以比較正常，不會影響到我明天的精神。</a:t>
            </a:r>
            <a:endParaRPr lang="en-US" altLang="zh-TW" sz="2800" b="1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1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028" y="497517"/>
            <a:ext cx="5805944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做決定時可使用的小撇步</a:t>
            </a:r>
            <a:endParaRPr kumimoji="1" lang="en-SG" sz="4000" dirty="0">
              <a:ln w="900" cmpd="sng">
                <a:noFill/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6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76200">
                  <a:schemeClr val="bg1"/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0"/>
                  </a:schemeClr>
                </a:outerShdw>
              </a:effectLst>
              <a:latin typeface="華康新特黑體(P)" panose="02010600010101010101" pitchFamily="2" charset="-120"/>
              <a:ea typeface="華康新特黑體(P)" panose="02010600010101010101" pitchFamily="2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457200" y="1537265"/>
            <a:ext cx="8229600" cy="738128"/>
          </a:xfrm>
          <a:custGeom>
            <a:avLst/>
            <a:gdLst>
              <a:gd name="connsiteX0" fmla="*/ 0 w 8229600"/>
              <a:gd name="connsiteY0" fmla="*/ 123024 h 738128"/>
              <a:gd name="connsiteX1" fmla="*/ 123024 w 8229600"/>
              <a:gd name="connsiteY1" fmla="*/ 0 h 738128"/>
              <a:gd name="connsiteX2" fmla="*/ 8106576 w 8229600"/>
              <a:gd name="connsiteY2" fmla="*/ 0 h 738128"/>
              <a:gd name="connsiteX3" fmla="*/ 8229600 w 8229600"/>
              <a:gd name="connsiteY3" fmla="*/ 123024 h 738128"/>
              <a:gd name="connsiteX4" fmla="*/ 8229600 w 8229600"/>
              <a:gd name="connsiteY4" fmla="*/ 615104 h 738128"/>
              <a:gd name="connsiteX5" fmla="*/ 8106576 w 8229600"/>
              <a:gd name="connsiteY5" fmla="*/ 738128 h 738128"/>
              <a:gd name="connsiteX6" fmla="*/ 123024 w 8229600"/>
              <a:gd name="connsiteY6" fmla="*/ 738128 h 738128"/>
              <a:gd name="connsiteX7" fmla="*/ 0 w 8229600"/>
              <a:gd name="connsiteY7" fmla="*/ 615104 h 738128"/>
              <a:gd name="connsiteX8" fmla="*/ 0 w 8229600"/>
              <a:gd name="connsiteY8" fmla="*/ 123024 h 73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738128">
                <a:moveTo>
                  <a:pt x="0" y="123024"/>
                </a:moveTo>
                <a:cubicBezTo>
                  <a:pt x="0" y="55080"/>
                  <a:pt x="55080" y="0"/>
                  <a:pt x="123024" y="0"/>
                </a:cubicBezTo>
                <a:lnTo>
                  <a:pt x="8106576" y="0"/>
                </a:lnTo>
                <a:cubicBezTo>
                  <a:pt x="8174520" y="0"/>
                  <a:pt x="8229600" y="55080"/>
                  <a:pt x="8229600" y="123024"/>
                </a:cubicBezTo>
                <a:lnTo>
                  <a:pt x="8229600" y="615104"/>
                </a:lnTo>
                <a:cubicBezTo>
                  <a:pt x="8229600" y="683048"/>
                  <a:pt x="8174520" y="738128"/>
                  <a:pt x="8106576" y="738128"/>
                </a:cubicBezTo>
                <a:lnTo>
                  <a:pt x="123024" y="738128"/>
                </a:lnTo>
                <a:cubicBezTo>
                  <a:pt x="55080" y="738128"/>
                  <a:pt x="0" y="683048"/>
                  <a:pt x="0" y="615104"/>
                </a:cubicBezTo>
                <a:lnTo>
                  <a:pt x="0" y="123024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12" tIns="142712" rIns="142712" bIns="142712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latin typeface="+mj-ea"/>
                <a:ea typeface="+mj-ea"/>
              </a:rPr>
              <a:t>減少因選擇造成的損失／缺點</a:t>
            </a:r>
            <a:endParaRPr lang="en-SG" sz="2800" b="1" kern="1200" dirty="0">
              <a:latin typeface="+mj-ea"/>
              <a:ea typeface="+mj-ea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457200" y="2275394"/>
            <a:ext cx="8229600" cy="1164738"/>
          </a:xfrm>
          <a:custGeom>
            <a:avLst/>
            <a:gdLst>
              <a:gd name="connsiteX0" fmla="*/ 0 w 8229600"/>
              <a:gd name="connsiteY0" fmla="*/ 0 h 1164738"/>
              <a:gd name="connsiteX1" fmla="*/ 8229600 w 8229600"/>
              <a:gd name="connsiteY1" fmla="*/ 0 h 1164738"/>
              <a:gd name="connsiteX2" fmla="*/ 8229600 w 8229600"/>
              <a:gd name="connsiteY2" fmla="*/ 1164738 h 1164738"/>
              <a:gd name="connsiteX3" fmla="*/ 0 w 8229600"/>
              <a:gd name="connsiteY3" fmla="*/ 1164738 h 1164738"/>
              <a:gd name="connsiteX4" fmla="*/ 0 w 8229600"/>
              <a:gd name="connsiteY4" fmla="*/ 0 h 116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64738">
                <a:moveTo>
                  <a:pt x="0" y="0"/>
                </a:moveTo>
                <a:lnTo>
                  <a:pt x="8229600" y="0"/>
                </a:lnTo>
                <a:lnTo>
                  <a:pt x="8229600" y="1164738"/>
                </a:lnTo>
                <a:lnTo>
                  <a:pt x="0" y="11647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7940" rIns="156464" bIns="27940" numCol="1" spcCol="1270" anchor="t" anchorCtr="0">
            <a:noAutofit/>
          </a:bodyPr>
          <a:lstStyle/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200" kern="1200" dirty="0" smtClean="0">
                <a:latin typeface="+mj-ea"/>
                <a:ea typeface="+mj-ea"/>
              </a:rPr>
              <a:t>以阿華事件為例，朋友會覺得阿華不是他的好麻吉。但是，阿華可以藉由真誠地跟朋友分享，讓朋友了解做此選擇的原因，進而得到朋友理解，而不會傷害友誼。</a:t>
            </a:r>
            <a:endParaRPr lang="en-SG" sz="2200" kern="1200" dirty="0">
              <a:latin typeface="+mj-ea"/>
              <a:ea typeface="+mj-ea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457200" y="3336892"/>
            <a:ext cx="8229600" cy="738128"/>
          </a:xfrm>
          <a:custGeom>
            <a:avLst/>
            <a:gdLst>
              <a:gd name="connsiteX0" fmla="*/ 0 w 8229600"/>
              <a:gd name="connsiteY0" fmla="*/ 123024 h 738128"/>
              <a:gd name="connsiteX1" fmla="*/ 123024 w 8229600"/>
              <a:gd name="connsiteY1" fmla="*/ 0 h 738128"/>
              <a:gd name="connsiteX2" fmla="*/ 8106576 w 8229600"/>
              <a:gd name="connsiteY2" fmla="*/ 0 h 738128"/>
              <a:gd name="connsiteX3" fmla="*/ 8229600 w 8229600"/>
              <a:gd name="connsiteY3" fmla="*/ 123024 h 738128"/>
              <a:gd name="connsiteX4" fmla="*/ 8229600 w 8229600"/>
              <a:gd name="connsiteY4" fmla="*/ 615104 h 738128"/>
              <a:gd name="connsiteX5" fmla="*/ 8106576 w 8229600"/>
              <a:gd name="connsiteY5" fmla="*/ 738128 h 738128"/>
              <a:gd name="connsiteX6" fmla="*/ 123024 w 8229600"/>
              <a:gd name="connsiteY6" fmla="*/ 738128 h 738128"/>
              <a:gd name="connsiteX7" fmla="*/ 0 w 8229600"/>
              <a:gd name="connsiteY7" fmla="*/ 615104 h 738128"/>
              <a:gd name="connsiteX8" fmla="*/ 0 w 8229600"/>
              <a:gd name="connsiteY8" fmla="*/ 123024 h 73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738128">
                <a:moveTo>
                  <a:pt x="0" y="123024"/>
                </a:moveTo>
                <a:cubicBezTo>
                  <a:pt x="0" y="55080"/>
                  <a:pt x="55080" y="0"/>
                  <a:pt x="123024" y="0"/>
                </a:cubicBezTo>
                <a:lnTo>
                  <a:pt x="8106576" y="0"/>
                </a:lnTo>
                <a:cubicBezTo>
                  <a:pt x="8174520" y="0"/>
                  <a:pt x="8229600" y="55080"/>
                  <a:pt x="8229600" y="123024"/>
                </a:cubicBezTo>
                <a:lnTo>
                  <a:pt x="8229600" y="615104"/>
                </a:lnTo>
                <a:cubicBezTo>
                  <a:pt x="8229600" y="683048"/>
                  <a:pt x="8174520" y="738128"/>
                  <a:pt x="8106576" y="738128"/>
                </a:cubicBezTo>
                <a:lnTo>
                  <a:pt x="123024" y="738128"/>
                </a:lnTo>
                <a:cubicBezTo>
                  <a:pt x="55080" y="738128"/>
                  <a:pt x="0" y="683048"/>
                  <a:pt x="0" y="615104"/>
                </a:cubicBezTo>
                <a:lnTo>
                  <a:pt x="0" y="123024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135930"/>
              <a:satOff val="23223"/>
              <a:lumOff val="-1078"/>
              <a:alphaOff val="0"/>
            </a:schemeClr>
          </a:fillRef>
          <a:effectRef idx="0">
            <a:schemeClr val="accent4">
              <a:hueOff val="-4135930"/>
              <a:satOff val="23223"/>
              <a:lumOff val="-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12" tIns="142712" rIns="142712" bIns="142712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latin typeface="+mj-ea"/>
                <a:ea typeface="+mj-ea"/>
              </a:rPr>
              <a:t>尋求建議</a:t>
            </a:r>
            <a:endParaRPr lang="en-SG" sz="2800" b="1" kern="1200" dirty="0">
              <a:latin typeface="+mj-ea"/>
              <a:ea typeface="+mj-ea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457200" y="4075020"/>
            <a:ext cx="8229600" cy="794140"/>
          </a:xfrm>
          <a:custGeom>
            <a:avLst/>
            <a:gdLst>
              <a:gd name="connsiteX0" fmla="*/ 0 w 8229600"/>
              <a:gd name="connsiteY0" fmla="*/ 0 h 794140"/>
              <a:gd name="connsiteX1" fmla="*/ 8229600 w 8229600"/>
              <a:gd name="connsiteY1" fmla="*/ 0 h 794140"/>
              <a:gd name="connsiteX2" fmla="*/ 8229600 w 8229600"/>
              <a:gd name="connsiteY2" fmla="*/ 794140 h 794140"/>
              <a:gd name="connsiteX3" fmla="*/ 0 w 8229600"/>
              <a:gd name="connsiteY3" fmla="*/ 794140 h 794140"/>
              <a:gd name="connsiteX4" fmla="*/ 0 w 8229600"/>
              <a:gd name="connsiteY4" fmla="*/ 0 h 79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94140">
                <a:moveTo>
                  <a:pt x="0" y="0"/>
                </a:moveTo>
                <a:lnTo>
                  <a:pt x="8229600" y="0"/>
                </a:lnTo>
                <a:lnTo>
                  <a:pt x="8229600" y="794140"/>
                </a:lnTo>
                <a:lnTo>
                  <a:pt x="0" y="794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7940" rIns="156464" bIns="27940" numCol="1" spcCol="1270" anchor="t" anchorCtr="0">
            <a:noAutofit/>
          </a:bodyPr>
          <a:lstStyle/>
          <a:p>
            <a:pPr marL="228600" lvl="1" indent="-228600" algn="l" defTabSz="977900" rtl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200" kern="1200" dirty="0" smtClean="0">
                <a:latin typeface="+mj-ea"/>
                <a:ea typeface="+mj-ea"/>
              </a:rPr>
              <a:t>可向自己所信任的人、第三者、專家等詢問他們的看法與建議，有時候第三者的建議會較中立。</a:t>
            </a:r>
            <a:endParaRPr lang="en-SG" sz="2200" kern="1200" dirty="0">
              <a:latin typeface="+mj-ea"/>
              <a:ea typeface="+mj-e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457200" y="4848485"/>
            <a:ext cx="8229600" cy="738128"/>
          </a:xfrm>
          <a:custGeom>
            <a:avLst/>
            <a:gdLst>
              <a:gd name="connsiteX0" fmla="*/ 0 w 8229600"/>
              <a:gd name="connsiteY0" fmla="*/ 123024 h 738128"/>
              <a:gd name="connsiteX1" fmla="*/ 123024 w 8229600"/>
              <a:gd name="connsiteY1" fmla="*/ 0 h 738128"/>
              <a:gd name="connsiteX2" fmla="*/ 8106576 w 8229600"/>
              <a:gd name="connsiteY2" fmla="*/ 0 h 738128"/>
              <a:gd name="connsiteX3" fmla="*/ 8229600 w 8229600"/>
              <a:gd name="connsiteY3" fmla="*/ 123024 h 738128"/>
              <a:gd name="connsiteX4" fmla="*/ 8229600 w 8229600"/>
              <a:gd name="connsiteY4" fmla="*/ 615104 h 738128"/>
              <a:gd name="connsiteX5" fmla="*/ 8106576 w 8229600"/>
              <a:gd name="connsiteY5" fmla="*/ 738128 h 738128"/>
              <a:gd name="connsiteX6" fmla="*/ 123024 w 8229600"/>
              <a:gd name="connsiteY6" fmla="*/ 738128 h 738128"/>
              <a:gd name="connsiteX7" fmla="*/ 0 w 8229600"/>
              <a:gd name="connsiteY7" fmla="*/ 615104 h 738128"/>
              <a:gd name="connsiteX8" fmla="*/ 0 w 8229600"/>
              <a:gd name="connsiteY8" fmla="*/ 123024 h 73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738128">
                <a:moveTo>
                  <a:pt x="0" y="123024"/>
                </a:moveTo>
                <a:cubicBezTo>
                  <a:pt x="0" y="55080"/>
                  <a:pt x="55080" y="0"/>
                  <a:pt x="123024" y="0"/>
                </a:cubicBezTo>
                <a:lnTo>
                  <a:pt x="8106576" y="0"/>
                </a:lnTo>
                <a:cubicBezTo>
                  <a:pt x="8174520" y="0"/>
                  <a:pt x="8229600" y="55080"/>
                  <a:pt x="8229600" y="123024"/>
                </a:cubicBezTo>
                <a:lnTo>
                  <a:pt x="8229600" y="615104"/>
                </a:lnTo>
                <a:cubicBezTo>
                  <a:pt x="8229600" y="683048"/>
                  <a:pt x="8174520" y="738128"/>
                  <a:pt x="8106576" y="738128"/>
                </a:cubicBezTo>
                <a:lnTo>
                  <a:pt x="123024" y="738128"/>
                </a:lnTo>
                <a:cubicBezTo>
                  <a:pt x="55080" y="738128"/>
                  <a:pt x="0" y="683048"/>
                  <a:pt x="0" y="615104"/>
                </a:cubicBezTo>
                <a:lnTo>
                  <a:pt x="0" y="123024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271860"/>
              <a:satOff val="46445"/>
              <a:lumOff val="-2156"/>
              <a:alphaOff val="0"/>
            </a:schemeClr>
          </a:fillRef>
          <a:effectRef idx="0">
            <a:schemeClr val="accent4">
              <a:hueOff val="-8271860"/>
              <a:satOff val="46445"/>
              <a:lumOff val="-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712" tIns="142712" rIns="142712" bIns="142712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latin typeface="+mj-ea"/>
                <a:ea typeface="+mj-ea"/>
              </a:rPr>
              <a:t>想像未來</a:t>
            </a:r>
            <a:endParaRPr lang="en-SG" sz="2800" b="1" kern="1200" dirty="0">
              <a:latin typeface="+mj-ea"/>
              <a:ea typeface="+mj-ea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457200" y="5586613"/>
            <a:ext cx="8229600" cy="794140"/>
          </a:xfrm>
          <a:custGeom>
            <a:avLst/>
            <a:gdLst>
              <a:gd name="connsiteX0" fmla="*/ 0 w 8229600"/>
              <a:gd name="connsiteY0" fmla="*/ 0 h 794140"/>
              <a:gd name="connsiteX1" fmla="*/ 8229600 w 8229600"/>
              <a:gd name="connsiteY1" fmla="*/ 0 h 794140"/>
              <a:gd name="connsiteX2" fmla="*/ 8229600 w 8229600"/>
              <a:gd name="connsiteY2" fmla="*/ 794140 h 794140"/>
              <a:gd name="connsiteX3" fmla="*/ 0 w 8229600"/>
              <a:gd name="connsiteY3" fmla="*/ 794140 h 794140"/>
              <a:gd name="connsiteX4" fmla="*/ 0 w 8229600"/>
              <a:gd name="connsiteY4" fmla="*/ 0 h 79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794140">
                <a:moveTo>
                  <a:pt x="0" y="0"/>
                </a:moveTo>
                <a:lnTo>
                  <a:pt x="8229600" y="0"/>
                </a:lnTo>
                <a:lnTo>
                  <a:pt x="8229600" y="794140"/>
                </a:lnTo>
                <a:lnTo>
                  <a:pt x="0" y="794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7940" rIns="156464" bIns="279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200" kern="1200" dirty="0" smtClean="0">
                <a:latin typeface="+mj-ea"/>
                <a:ea typeface="+mj-ea"/>
              </a:rPr>
              <a:t>想像未來自己回顧現在的決定的情況，會不會因此後悔？是否</a:t>
            </a:r>
            <a:r>
              <a:rPr lang="zh-TW" altLang="en-US" sz="2200" dirty="0">
                <a:latin typeface="+mj-ea"/>
                <a:ea typeface="+mj-ea"/>
              </a:rPr>
              <a:t>有</a:t>
            </a:r>
            <a:r>
              <a:rPr lang="zh-TW" sz="2200" kern="1200" dirty="0" smtClean="0">
                <a:latin typeface="+mj-ea"/>
                <a:ea typeface="+mj-ea"/>
              </a:rPr>
              <a:t>更好的選擇？</a:t>
            </a:r>
            <a:endParaRPr lang="en-SG" sz="2200" kern="1200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43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71" y="497517"/>
            <a:ext cx="1702257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小提醒</a:t>
            </a:r>
            <a:endParaRPr kumimoji="1" lang="en-SG" sz="4000" dirty="0">
              <a:ln w="900" cmpd="sng">
                <a:noFill/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6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76200">
                  <a:schemeClr val="bg1"/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0"/>
                  </a:schemeClr>
                </a:outerShdw>
              </a:effectLst>
              <a:latin typeface="華康新特黑體(P)" panose="02010600010101010101" pitchFamily="2" charset="-120"/>
              <a:ea typeface="華康新特黑體(P)" panose="02010600010101010101" pitchFamily="2" charset="-120"/>
              <a:cs typeface="+mn-cs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457200" y="1602300"/>
            <a:ext cx="8229600" cy="1020093"/>
          </a:xfrm>
          <a:custGeom>
            <a:avLst/>
            <a:gdLst>
              <a:gd name="connsiteX0" fmla="*/ 0 w 8229600"/>
              <a:gd name="connsiteY0" fmla="*/ 170019 h 1020093"/>
              <a:gd name="connsiteX1" fmla="*/ 170019 w 8229600"/>
              <a:gd name="connsiteY1" fmla="*/ 0 h 1020093"/>
              <a:gd name="connsiteX2" fmla="*/ 8059581 w 8229600"/>
              <a:gd name="connsiteY2" fmla="*/ 0 h 1020093"/>
              <a:gd name="connsiteX3" fmla="*/ 8229600 w 8229600"/>
              <a:gd name="connsiteY3" fmla="*/ 170019 h 1020093"/>
              <a:gd name="connsiteX4" fmla="*/ 8229600 w 8229600"/>
              <a:gd name="connsiteY4" fmla="*/ 850074 h 1020093"/>
              <a:gd name="connsiteX5" fmla="*/ 8059581 w 8229600"/>
              <a:gd name="connsiteY5" fmla="*/ 1020093 h 1020093"/>
              <a:gd name="connsiteX6" fmla="*/ 170019 w 8229600"/>
              <a:gd name="connsiteY6" fmla="*/ 1020093 h 1020093"/>
              <a:gd name="connsiteX7" fmla="*/ 0 w 8229600"/>
              <a:gd name="connsiteY7" fmla="*/ 850074 h 1020093"/>
              <a:gd name="connsiteX8" fmla="*/ 0 w 8229600"/>
              <a:gd name="connsiteY8" fmla="*/ 170019 h 102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20093">
                <a:moveTo>
                  <a:pt x="0" y="170019"/>
                </a:moveTo>
                <a:cubicBezTo>
                  <a:pt x="0" y="76120"/>
                  <a:pt x="76120" y="0"/>
                  <a:pt x="170019" y="0"/>
                </a:cubicBezTo>
                <a:lnTo>
                  <a:pt x="8059581" y="0"/>
                </a:lnTo>
                <a:cubicBezTo>
                  <a:pt x="8153480" y="0"/>
                  <a:pt x="8229600" y="76120"/>
                  <a:pt x="8229600" y="170019"/>
                </a:cubicBezTo>
                <a:lnTo>
                  <a:pt x="8229600" y="850074"/>
                </a:lnTo>
                <a:cubicBezTo>
                  <a:pt x="8229600" y="943973"/>
                  <a:pt x="8153480" y="1020093"/>
                  <a:pt x="8059581" y="1020093"/>
                </a:cubicBezTo>
                <a:lnTo>
                  <a:pt x="170019" y="1020093"/>
                </a:lnTo>
                <a:cubicBezTo>
                  <a:pt x="76120" y="1020093"/>
                  <a:pt x="0" y="943973"/>
                  <a:pt x="0" y="850074"/>
                </a:cubicBezTo>
                <a:lnTo>
                  <a:pt x="0" y="170019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957" tIns="186957" rIns="186957" bIns="186957" numCol="1" spcCol="1270" anchor="ctr" anchorCtr="0">
            <a:noAutofit/>
          </a:bodyPr>
          <a:lstStyle/>
          <a:p>
            <a:pPr lvl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600" b="1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對每一個決定的結果負責</a:t>
            </a:r>
            <a:endParaRPr lang="en-SG" sz="3600" b="1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457200" y="2622394"/>
            <a:ext cx="8229600" cy="1240787"/>
          </a:xfrm>
          <a:custGeom>
            <a:avLst/>
            <a:gdLst>
              <a:gd name="connsiteX0" fmla="*/ 0 w 8229600"/>
              <a:gd name="connsiteY0" fmla="*/ 0 h 1240787"/>
              <a:gd name="connsiteX1" fmla="*/ 8229600 w 8229600"/>
              <a:gd name="connsiteY1" fmla="*/ 0 h 1240787"/>
              <a:gd name="connsiteX2" fmla="*/ 8229600 w 8229600"/>
              <a:gd name="connsiteY2" fmla="*/ 1240787 h 1240787"/>
              <a:gd name="connsiteX3" fmla="*/ 0 w 8229600"/>
              <a:gd name="connsiteY3" fmla="*/ 1240787 h 1240787"/>
              <a:gd name="connsiteX4" fmla="*/ 0 w 8229600"/>
              <a:gd name="connsiteY4" fmla="*/ 0 h 1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240787">
                <a:moveTo>
                  <a:pt x="0" y="0"/>
                </a:moveTo>
                <a:lnTo>
                  <a:pt x="8229600" y="0"/>
                </a:lnTo>
                <a:lnTo>
                  <a:pt x="8229600" y="1240787"/>
                </a:lnTo>
                <a:lnTo>
                  <a:pt x="0" y="12407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7940" rIns="156464" bIns="279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200" kern="1200" dirty="0" smtClean="0">
                <a:latin typeface="+mj-ea"/>
                <a:ea typeface="+mj-ea"/>
              </a:rPr>
              <a:t>不論做出什麼樣的決定，準備好對每一個決定的結果負責。如果問題不能解決，思考後</a:t>
            </a:r>
            <a:r>
              <a:rPr lang="zh-TW" altLang="en-US" sz="2200" kern="1200" dirty="0" smtClean="0">
                <a:latin typeface="+mj-ea"/>
                <a:ea typeface="+mj-ea"/>
              </a:rPr>
              <a:t>的</a:t>
            </a:r>
            <a:r>
              <a:rPr lang="zh-TW" sz="2200" kern="1200" dirty="0" smtClean="0">
                <a:latin typeface="+mj-ea"/>
                <a:ea typeface="+mj-ea"/>
              </a:rPr>
              <a:t>決定，</a:t>
            </a:r>
            <a:r>
              <a:rPr lang="zh-TW" altLang="en-US" sz="2200" dirty="0">
                <a:latin typeface="+mj-ea"/>
                <a:ea typeface="+mj-ea"/>
              </a:rPr>
              <a:t>必定優於</a:t>
            </a:r>
            <a:r>
              <a:rPr lang="zh-TW" sz="2200" kern="1200" dirty="0" smtClean="0">
                <a:latin typeface="+mj-ea"/>
                <a:ea typeface="+mj-ea"/>
              </a:rPr>
              <a:t>不經思考、隨意的決定。</a:t>
            </a:r>
            <a:endParaRPr lang="en-SG" sz="2200" kern="1200" dirty="0">
              <a:latin typeface="+mj-ea"/>
              <a:ea typeface="+mj-ea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457200" y="3863181"/>
            <a:ext cx="8229600" cy="1020093"/>
          </a:xfrm>
          <a:custGeom>
            <a:avLst/>
            <a:gdLst>
              <a:gd name="connsiteX0" fmla="*/ 0 w 8229600"/>
              <a:gd name="connsiteY0" fmla="*/ 170019 h 1020093"/>
              <a:gd name="connsiteX1" fmla="*/ 170019 w 8229600"/>
              <a:gd name="connsiteY1" fmla="*/ 0 h 1020093"/>
              <a:gd name="connsiteX2" fmla="*/ 8059581 w 8229600"/>
              <a:gd name="connsiteY2" fmla="*/ 0 h 1020093"/>
              <a:gd name="connsiteX3" fmla="*/ 8229600 w 8229600"/>
              <a:gd name="connsiteY3" fmla="*/ 170019 h 1020093"/>
              <a:gd name="connsiteX4" fmla="*/ 8229600 w 8229600"/>
              <a:gd name="connsiteY4" fmla="*/ 850074 h 1020093"/>
              <a:gd name="connsiteX5" fmla="*/ 8059581 w 8229600"/>
              <a:gd name="connsiteY5" fmla="*/ 1020093 h 1020093"/>
              <a:gd name="connsiteX6" fmla="*/ 170019 w 8229600"/>
              <a:gd name="connsiteY6" fmla="*/ 1020093 h 1020093"/>
              <a:gd name="connsiteX7" fmla="*/ 0 w 8229600"/>
              <a:gd name="connsiteY7" fmla="*/ 850074 h 1020093"/>
              <a:gd name="connsiteX8" fmla="*/ 0 w 8229600"/>
              <a:gd name="connsiteY8" fmla="*/ 170019 h 102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20093">
                <a:moveTo>
                  <a:pt x="0" y="170019"/>
                </a:moveTo>
                <a:cubicBezTo>
                  <a:pt x="0" y="76120"/>
                  <a:pt x="76120" y="0"/>
                  <a:pt x="170019" y="0"/>
                </a:cubicBezTo>
                <a:lnTo>
                  <a:pt x="8059581" y="0"/>
                </a:lnTo>
                <a:cubicBezTo>
                  <a:pt x="8153480" y="0"/>
                  <a:pt x="8229600" y="76120"/>
                  <a:pt x="8229600" y="170019"/>
                </a:cubicBezTo>
                <a:lnTo>
                  <a:pt x="8229600" y="850074"/>
                </a:lnTo>
                <a:cubicBezTo>
                  <a:pt x="8229600" y="943973"/>
                  <a:pt x="8153480" y="1020093"/>
                  <a:pt x="8059581" y="1020093"/>
                </a:cubicBezTo>
                <a:lnTo>
                  <a:pt x="170019" y="1020093"/>
                </a:lnTo>
                <a:cubicBezTo>
                  <a:pt x="76120" y="1020093"/>
                  <a:pt x="0" y="943973"/>
                  <a:pt x="0" y="850074"/>
                </a:cubicBezTo>
                <a:lnTo>
                  <a:pt x="0" y="170019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271860"/>
              <a:satOff val="46445"/>
              <a:lumOff val="-2156"/>
              <a:alphaOff val="0"/>
            </a:schemeClr>
          </a:fillRef>
          <a:effectRef idx="0">
            <a:schemeClr val="accent4">
              <a:hueOff val="-8271860"/>
              <a:satOff val="46445"/>
              <a:lumOff val="-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957" tIns="186957" rIns="186957" bIns="186957" numCol="1" spcCol="1270" anchor="ctr" anchorCtr="0">
            <a:noAutofit/>
          </a:bodyPr>
          <a:lstStyle/>
          <a:p>
            <a:pPr lvl="0" algn="l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600" b="1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評估決定</a:t>
            </a:r>
            <a:endParaRPr lang="en-SG" sz="3600" b="1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457200" y="4883275"/>
            <a:ext cx="8229600" cy="1240787"/>
          </a:xfrm>
          <a:custGeom>
            <a:avLst/>
            <a:gdLst>
              <a:gd name="connsiteX0" fmla="*/ 0 w 8229600"/>
              <a:gd name="connsiteY0" fmla="*/ 0 h 1240787"/>
              <a:gd name="connsiteX1" fmla="*/ 8229600 w 8229600"/>
              <a:gd name="connsiteY1" fmla="*/ 0 h 1240787"/>
              <a:gd name="connsiteX2" fmla="*/ 8229600 w 8229600"/>
              <a:gd name="connsiteY2" fmla="*/ 1240787 h 1240787"/>
              <a:gd name="connsiteX3" fmla="*/ 0 w 8229600"/>
              <a:gd name="connsiteY3" fmla="*/ 1240787 h 1240787"/>
              <a:gd name="connsiteX4" fmla="*/ 0 w 8229600"/>
              <a:gd name="connsiteY4" fmla="*/ 0 h 1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240787">
                <a:moveTo>
                  <a:pt x="0" y="0"/>
                </a:moveTo>
                <a:lnTo>
                  <a:pt x="8229600" y="0"/>
                </a:lnTo>
                <a:lnTo>
                  <a:pt x="8229600" y="1240787"/>
                </a:lnTo>
                <a:lnTo>
                  <a:pt x="0" y="12407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27940" rIns="156464" bIns="279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zh-TW" sz="2200" kern="1200" dirty="0" smtClean="0">
                <a:latin typeface="+mj-ea"/>
                <a:ea typeface="+mj-ea"/>
              </a:rPr>
              <a:t>事後評估自己的決定，能讓自己從中學到一點東西。問問自己，結果是不是自己所期待的。遇到相同或類似的問題，是否還會這樣做，每次的決定</a:t>
            </a:r>
            <a:r>
              <a:rPr lang="zh-TW" altLang="zh-TW" sz="2200" dirty="0">
                <a:latin typeface="+mj-ea"/>
              </a:rPr>
              <a:t>，</a:t>
            </a:r>
            <a:r>
              <a:rPr lang="zh-TW" sz="2200" kern="1200" dirty="0" smtClean="0">
                <a:latin typeface="+mj-ea"/>
                <a:ea typeface="+mj-ea"/>
              </a:rPr>
              <a:t>都是一種經驗學習，下次可做得更好。</a:t>
            </a:r>
            <a:endParaRPr lang="en-SG" sz="2200" kern="1200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5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2547" y="497517"/>
            <a:ext cx="6318905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一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『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決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』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高下─實力大考驗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8000" y="1484784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情境一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：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明志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、怡君要跟朋友去夜遊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，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明志喜歡飆車的快感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，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但是怡君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他喜歡的女生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)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不喜歡男生</a:t>
            </a:r>
            <a:r>
              <a:rPr lang="zh-TW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超速</a:t>
            </a:r>
            <a:r>
              <a:rPr lang="zh-TW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、</a:t>
            </a:r>
            <a:r>
              <a:rPr lang="zh-TW" alt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蛇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行。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他該如何做決定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，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要不要去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？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去了以後要不要開快車？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46856" y="4112784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情境二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：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期末考後，偉成邀請你去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PUB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狂歡，你不知道該不該去？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9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6718" y="497517"/>
            <a:ext cx="6990563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好一個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『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決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』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定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-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為自己做決定</a:t>
            </a:r>
          </a:p>
        </p:txBody>
      </p:sp>
      <p:sp>
        <p:nvSpPr>
          <p:cNvPr id="20" name="內容版面配置區 2"/>
          <p:cNvSpPr txBox="1">
            <a:spLocks/>
          </p:cNvSpPr>
          <p:nvPr/>
        </p:nvSpPr>
        <p:spPr>
          <a:xfrm>
            <a:off x="446856" y="1628801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現在正在面對的一個問題</a:t>
            </a:r>
            <a:r>
              <a:rPr lang="en-US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</a:t>
            </a:r>
            <a:endParaRPr lang="zh-TW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446856" y="234888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你有哪些選擇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？</a:t>
            </a:r>
            <a:r>
              <a:rPr lang="zh-TW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列出各種選擇及其優缺點</a:t>
            </a:r>
          </a:p>
        </p:txBody>
      </p:sp>
      <p:sp>
        <p:nvSpPr>
          <p:cNvPr id="22" name="內容版面配置區 2"/>
          <p:cNvSpPr txBox="1">
            <a:spLocks/>
          </p:cNvSpPr>
          <p:nvPr/>
        </p:nvSpPr>
        <p:spPr>
          <a:xfrm>
            <a:off x="467544" y="306896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zh-TW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你覺得最適合的選擇</a:t>
            </a: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為何？</a:t>
            </a:r>
          </a:p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None/>
            </a:pP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467544" y="3789040"/>
            <a:ext cx="8229600" cy="85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有甚麼辦法能減少選擇帶來的損失？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9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143508" y="262449"/>
            <a:ext cx="790850" cy="1129786"/>
            <a:chOff x="0" y="3600"/>
            <a:chExt cx="790850" cy="1129786"/>
          </a:xfrm>
        </p:grpSpPr>
        <p:sp>
          <p:nvSpPr>
            <p:cNvPr id="24" name="＞形箭號 23"/>
            <p:cNvSpPr/>
            <p:nvPr>
              <p:custDataLst>
                <p:tags r:id="rId12"/>
              </p:custDataLst>
            </p:nvPr>
          </p:nvSpPr>
          <p:spPr>
            <a:xfrm rot="5400000">
              <a:off x="-169468" y="173068"/>
              <a:ext cx="1129786" cy="790850"/>
            </a:xfrm>
            <a:prstGeom prst="chevron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5" name="＞形箭號 4"/>
            <p:cNvSpPr/>
            <p:nvPr>
              <p:custDataLst>
                <p:tags r:id="rId13"/>
              </p:custDataLst>
            </p:nvPr>
          </p:nvSpPr>
          <p:spPr>
            <a:xfrm>
              <a:off x="0" y="399025"/>
              <a:ext cx="790850" cy="338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釐清</a:t>
              </a:r>
              <a:endParaRPr lang="zh-TW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43508" y="1676886"/>
            <a:ext cx="790850" cy="1129786"/>
            <a:chOff x="0" y="1418037"/>
            <a:chExt cx="790850" cy="1129786"/>
          </a:xfrm>
        </p:grpSpPr>
        <p:sp>
          <p:nvSpPr>
            <p:cNvPr id="27" name="＞形箭號 26"/>
            <p:cNvSpPr/>
            <p:nvPr>
              <p:custDataLst>
                <p:tags r:id="rId10"/>
              </p:custDataLst>
            </p:nvPr>
          </p:nvSpPr>
          <p:spPr>
            <a:xfrm rot="5400000">
              <a:off x="-169468" y="1587505"/>
              <a:ext cx="1129786" cy="790850"/>
            </a:xfrm>
            <a:prstGeom prst="chevron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28" name="＞形箭號 7"/>
            <p:cNvSpPr/>
            <p:nvPr>
              <p:custDataLst>
                <p:tags r:id="rId11"/>
              </p:custDataLst>
            </p:nvPr>
          </p:nvSpPr>
          <p:spPr>
            <a:xfrm>
              <a:off x="0" y="1813462"/>
              <a:ext cx="790850" cy="338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12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可能</a:t>
              </a:r>
              <a:r>
                <a:rPr lang="zh-TW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的</a:t>
              </a:r>
              <a:r>
                <a:rPr lang="zh-TW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選擇</a:t>
              </a:r>
              <a:endParaRPr lang="zh-TW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43508" y="4547587"/>
            <a:ext cx="790850" cy="1129786"/>
            <a:chOff x="0" y="4288738"/>
            <a:chExt cx="790850" cy="1129786"/>
          </a:xfrm>
        </p:grpSpPr>
        <p:sp>
          <p:nvSpPr>
            <p:cNvPr id="30" name="＞形箭號 29"/>
            <p:cNvSpPr/>
            <p:nvPr>
              <p:custDataLst>
                <p:tags r:id="rId8"/>
              </p:custDataLst>
            </p:nvPr>
          </p:nvSpPr>
          <p:spPr>
            <a:xfrm rot="5400000">
              <a:off x="-169468" y="4458206"/>
              <a:ext cx="1129786" cy="790850"/>
            </a:xfrm>
            <a:prstGeom prst="chevron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1" name="＞形箭號 11"/>
            <p:cNvSpPr/>
            <p:nvPr>
              <p:custDataLst>
                <p:tags r:id="rId9"/>
              </p:custDataLst>
            </p:nvPr>
          </p:nvSpPr>
          <p:spPr>
            <a:xfrm>
              <a:off x="0" y="4684163"/>
              <a:ext cx="790850" cy="338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105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確定選擇</a:t>
              </a:r>
              <a:endParaRPr lang="zh-TW" alt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2" name="圓角化同側角落矩形 31"/>
          <p:cNvSpPr/>
          <p:nvPr/>
        </p:nvSpPr>
        <p:spPr>
          <a:xfrm rot="5400000">
            <a:off x="4600244" y="881703"/>
            <a:ext cx="734361" cy="8066133"/>
          </a:xfrm>
          <a:prstGeom prst="round2SameRect">
            <a:avLst/>
          </a:pr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922401" y="1485841"/>
            <a:ext cx="8078090" cy="2928560"/>
            <a:chOff x="886903" y="1636280"/>
            <a:chExt cx="7610039" cy="2764004"/>
          </a:xfrm>
        </p:grpSpPr>
        <p:sp>
          <p:nvSpPr>
            <p:cNvPr id="34" name="圓角化同側角落矩形 33"/>
            <p:cNvSpPr/>
            <p:nvPr>
              <p:custDataLst>
                <p:tags r:id="rId6"/>
              </p:custDataLst>
            </p:nvPr>
          </p:nvSpPr>
          <p:spPr>
            <a:xfrm rot="5400000">
              <a:off x="3309921" y="-786738"/>
              <a:ext cx="2764004" cy="7610039"/>
            </a:xfrm>
            <a:prstGeom prst="round2SameRe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5" name="圓角化同側角落矩形 4"/>
            <p:cNvSpPr/>
            <p:nvPr>
              <p:custDataLst>
                <p:tags r:id="rId7"/>
              </p:custDataLst>
            </p:nvPr>
          </p:nvSpPr>
          <p:spPr>
            <a:xfrm>
              <a:off x="886904" y="1791647"/>
              <a:ext cx="7475111" cy="2494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選擇一</a:t>
              </a:r>
              <a:r>
                <a:rPr lang="en-US" altLang="zh-TW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:</a:t>
              </a:r>
              <a:endParaRPr lang="zh-TW" alt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優點</a:t>
              </a: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缺點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選擇二</a:t>
              </a:r>
              <a:r>
                <a:rPr lang="en-US" altLang="zh-TW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:</a:t>
              </a:r>
              <a:endParaRPr lang="zh-TW" alt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優點</a:t>
              </a: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缺點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選擇三</a:t>
              </a:r>
              <a:r>
                <a:rPr lang="en-US" altLang="zh-TW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:</a:t>
              </a:r>
              <a:endParaRPr lang="zh-TW" alt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優點</a:t>
              </a:r>
            </a:p>
            <a:p>
              <a:pPr marL="342900" lvl="2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缺點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43508" y="5465766"/>
            <a:ext cx="790850" cy="1129786"/>
            <a:chOff x="0" y="5206917"/>
            <a:chExt cx="790850" cy="1129786"/>
          </a:xfrm>
        </p:grpSpPr>
        <p:sp>
          <p:nvSpPr>
            <p:cNvPr id="37" name="＞形箭號 36"/>
            <p:cNvSpPr/>
            <p:nvPr>
              <p:custDataLst>
                <p:tags r:id="rId4"/>
              </p:custDataLst>
            </p:nvPr>
          </p:nvSpPr>
          <p:spPr>
            <a:xfrm rot="5400000">
              <a:off x="-169468" y="5376385"/>
              <a:ext cx="1129786" cy="790850"/>
            </a:xfrm>
            <a:prstGeom prst="chevron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38" name="＞形箭號 14"/>
            <p:cNvSpPr/>
            <p:nvPr>
              <p:custDataLst>
                <p:tags r:id="rId5"/>
              </p:custDataLst>
            </p:nvPr>
          </p:nvSpPr>
          <p:spPr>
            <a:xfrm>
              <a:off x="0" y="5474407"/>
              <a:ext cx="790850" cy="520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12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1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533400">
                <a:lnSpc>
                  <a:spcPts val="16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如何減少</a:t>
              </a:r>
              <a:r>
                <a:rPr lang="zh-TW" alt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損失</a:t>
              </a:r>
            </a:p>
          </p:txBody>
        </p:sp>
      </p:grpSp>
      <p:sp>
        <p:nvSpPr>
          <p:cNvPr id="39" name="圓角化同側角落矩形 38"/>
          <p:cNvSpPr/>
          <p:nvPr/>
        </p:nvSpPr>
        <p:spPr>
          <a:xfrm rot="5400000">
            <a:off x="4600244" y="1915982"/>
            <a:ext cx="734361" cy="8066133"/>
          </a:xfrm>
          <a:prstGeom prst="round2SameRect">
            <a:avLst/>
          </a:prstGeom>
        </p:spPr>
        <p:style>
          <a:lnRef idx="2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922401" y="260648"/>
            <a:ext cx="8078090" cy="736162"/>
            <a:chOff x="886903" y="32145"/>
            <a:chExt cx="7610039" cy="823553"/>
          </a:xfrm>
        </p:grpSpPr>
        <p:sp>
          <p:nvSpPr>
            <p:cNvPr id="41" name="圓角化同側角落矩形 40"/>
            <p:cNvSpPr/>
            <p:nvPr>
              <p:custDataLst>
                <p:tags r:id="rId2"/>
              </p:custDataLst>
            </p:nvPr>
          </p:nvSpPr>
          <p:spPr>
            <a:xfrm rot="5400000">
              <a:off x="4280146" y="-3361098"/>
              <a:ext cx="823553" cy="7610039"/>
            </a:xfrm>
            <a:prstGeom prst="round2SameRect">
              <a:avLst/>
            </a:prstGeom>
          </p:spPr>
          <p:style>
            <a:lnRef idx="2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TW" altLang="en-US"/>
            </a:p>
          </p:txBody>
        </p:sp>
        <p:sp>
          <p:nvSpPr>
            <p:cNvPr id="42" name="圓角化同側角落矩形 4"/>
            <p:cNvSpPr/>
            <p:nvPr>
              <p:custDataLst>
                <p:tags r:id="rId3"/>
              </p:custDataLst>
            </p:nvPr>
          </p:nvSpPr>
          <p:spPr>
            <a:xfrm>
              <a:off x="886904" y="72347"/>
              <a:ext cx="7569836" cy="743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問題為：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0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77352" y="497517"/>
            <a:ext cx="1189296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總結</a:t>
            </a:r>
          </a:p>
        </p:txBody>
      </p:sp>
      <p:sp>
        <p:nvSpPr>
          <p:cNvPr id="7" name="直線接點 6"/>
          <p:cNvSpPr/>
          <p:nvPr/>
        </p:nvSpPr>
        <p:spPr>
          <a:xfrm>
            <a:off x="457200" y="1601902"/>
            <a:ext cx="8229600" cy="0"/>
          </a:xfrm>
          <a:prstGeom prst="lin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457200" y="1601902"/>
            <a:ext cx="8229600" cy="1160526"/>
          </a:xfrm>
          <a:custGeom>
            <a:avLst/>
            <a:gdLst>
              <a:gd name="connsiteX0" fmla="*/ 0 w 8229600"/>
              <a:gd name="connsiteY0" fmla="*/ 0 h 1160526"/>
              <a:gd name="connsiteX1" fmla="*/ 8229600 w 8229600"/>
              <a:gd name="connsiteY1" fmla="*/ 0 h 1160526"/>
              <a:gd name="connsiteX2" fmla="*/ 8229600 w 8229600"/>
              <a:gd name="connsiteY2" fmla="*/ 1160526 h 1160526"/>
              <a:gd name="connsiteX3" fmla="*/ 0 w 8229600"/>
              <a:gd name="connsiteY3" fmla="*/ 1160526 h 1160526"/>
              <a:gd name="connsiteX4" fmla="*/ 0 w 8229600"/>
              <a:gd name="connsiteY4" fmla="*/ 0 h 116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60526">
                <a:moveTo>
                  <a:pt x="0" y="0"/>
                </a:moveTo>
                <a:lnTo>
                  <a:pt x="8229600" y="0"/>
                </a:lnTo>
                <a:lnTo>
                  <a:pt x="8229600" y="1160526"/>
                </a:lnTo>
                <a:lnTo>
                  <a:pt x="0" y="1160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rPr>
              <a:t>生活中大大小小的事都要決定</a:t>
            </a:r>
            <a:endParaRPr lang="en-SG" sz="28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cs"/>
            </a:endParaRPr>
          </a:p>
        </p:txBody>
      </p:sp>
      <p:sp>
        <p:nvSpPr>
          <p:cNvPr id="9" name="直線接點 8"/>
          <p:cNvSpPr/>
          <p:nvPr/>
        </p:nvSpPr>
        <p:spPr>
          <a:xfrm>
            <a:off x="457200" y="2762429"/>
            <a:ext cx="8229600" cy="0"/>
          </a:xfrm>
          <a:prstGeom prst="line">
            <a:avLst/>
          </a:prstGeom>
        </p:spPr>
        <p:style>
          <a:lnRef idx="2">
            <a:schemeClr val="accent4">
              <a:hueOff val="-4135930"/>
              <a:satOff val="23223"/>
              <a:lumOff val="-1078"/>
              <a:alphaOff val="0"/>
            </a:schemeClr>
          </a:lnRef>
          <a:fillRef idx="1">
            <a:schemeClr val="accent4">
              <a:hueOff val="-4135930"/>
              <a:satOff val="23223"/>
              <a:lumOff val="-1078"/>
              <a:alphaOff val="0"/>
            </a:schemeClr>
          </a:fillRef>
          <a:effectRef idx="0">
            <a:schemeClr val="accent4">
              <a:hueOff val="-4135930"/>
              <a:satOff val="23223"/>
              <a:lumOff val="-107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457200" y="2762429"/>
            <a:ext cx="8229600" cy="1160526"/>
          </a:xfrm>
          <a:custGeom>
            <a:avLst/>
            <a:gdLst>
              <a:gd name="connsiteX0" fmla="*/ 0 w 8229600"/>
              <a:gd name="connsiteY0" fmla="*/ 0 h 1160526"/>
              <a:gd name="connsiteX1" fmla="*/ 8229600 w 8229600"/>
              <a:gd name="connsiteY1" fmla="*/ 0 h 1160526"/>
              <a:gd name="connsiteX2" fmla="*/ 8229600 w 8229600"/>
              <a:gd name="connsiteY2" fmla="*/ 1160526 h 1160526"/>
              <a:gd name="connsiteX3" fmla="*/ 0 w 8229600"/>
              <a:gd name="connsiteY3" fmla="*/ 1160526 h 1160526"/>
              <a:gd name="connsiteX4" fmla="*/ 0 w 8229600"/>
              <a:gd name="connsiteY4" fmla="*/ 0 h 116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60526">
                <a:moveTo>
                  <a:pt x="0" y="0"/>
                </a:moveTo>
                <a:lnTo>
                  <a:pt x="8229600" y="0"/>
                </a:lnTo>
                <a:lnTo>
                  <a:pt x="8229600" y="1160526"/>
                </a:lnTo>
                <a:lnTo>
                  <a:pt x="0" y="1160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rPr>
              <a:t>面對同個問題，適合他人的選擇，不一定也適合你。</a:t>
            </a:r>
            <a:endParaRPr lang="en-SG" sz="28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cs"/>
            </a:endParaRPr>
          </a:p>
        </p:txBody>
      </p:sp>
      <p:sp>
        <p:nvSpPr>
          <p:cNvPr id="11" name="直線接點 10"/>
          <p:cNvSpPr/>
          <p:nvPr/>
        </p:nvSpPr>
        <p:spPr>
          <a:xfrm>
            <a:off x="457200" y="3922955"/>
            <a:ext cx="8229600" cy="0"/>
          </a:xfrm>
          <a:prstGeom prst="line">
            <a:avLst/>
          </a:prstGeom>
        </p:spPr>
        <p:style>
          <a:lnRef idx="2">
            <a:schemeClr val="accent4">
              <a:hueOff val="-8271860"/>
              <a:satOff val="46445"/>
              <a:lumOff val="-2156"/>
              <a:alphaOff val="0"/>
            </a:schemeClr>
          </a:lnRef>
          <a:fillRef idx="1">
            <a:schemeClr val="accent4">
              <a:hueOff val="-8271860"/>
              <a:satOff val="46445"/>
              <a:lumOff val="-2156"/>
              <a:alphaOff val="0"/>
            </a:schemeClr>
          </a:fillRef>
          <a:effectRef idx="0">
            <a:schemeClr val="accent4">
              <a:hueOff val="-8271860"/>
              <a:satOff val="46445"/>
              <a:lumOff val="-215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457200" y="3922955"/>
            <a:ext cx="8229600" cy="1160526"/>
          </a:xfrm>
          <a:custGeom>
            <a:avLst/>
            <a:gdLst>
              <a:gd name="connsiteX0" fmla="*/ 0 w 8229600"/>
              <a:gd name="connsiteY0" fmla="*/ 0 h 1160526"/>
              <a:gd name="connsiteX1" fmla="*/ 8229600 w 8229600"/>
              <a:gd name="connsiteY1" fmla="*/ 0 h 1160526"/>
              <a:gd name="connsiteX2" fmla="*/ 8229600 w 8229600"/>
              <a:gd name="connsiteY2" fmla="*/ 1160526 h 1160526"/>
              <a:gd name="connsiteX3" fmla="*/ 0 w 8229600"/>
              <a:gd name="connsiteY3" fmla="*/ 1160526 h 1160526"/>
              <a:gd name="connsiteX4" fmla="*/ 0 w 8229600"/>
              <a:gd name="connsiteY4" fmla="*/ 0 h 116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160526">
                <a:moveTo>
                  <a:pt x="0" y="0"/>
                </a:moveTo>
                <a:lnTo>
                  <a:pt x="8229600" y="0"/>
                </a:lnTo>
                <a:lnTo>
                  <a:pt x="8229600" y="1160526"/>
                </a:lnTo>
                <a:lnTo>
                  <a:pt x="0" y="1160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rPr>
              <a:t>學習為自己做決定，並對自己的決定負責。</a:t>
            </a:r>
            <a:endParaRPr lang="en-SG" sz="2800" b="1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7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387" y="497517"/>
            <a:ext cx="2215218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課程目標</a:t>
            </a:r>
            <a:endParaRPr kumimoji="1" lang="en-SG" sz="4000" dirty="0">
              <a:ln w="900" cmpd="sng">
                <a:noFill/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6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76200">
                  <a:schemeClr val="bg1"/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0"/>
                  </a:schemeClr>
                </a:outerShdw>
              </a:effectLst>
              <a:latin typeface="華康新特黑體(P)" panose="02010600010101010101" pitchFamily="2" charset="-120"/>
              <a:ea typeface="華康新特黑體(P)" panose="02010600010101010101" pitchFamily="2" charset="-120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27584" y="2996952"/>
            <a:ext cx="735516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願意將做決定的技巧落實於生活中。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827584" y="3645024"/>
            <a:ext cx="7355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學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習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評估各項決定可能帶來的結果好壞。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827584" y="4248000"/>
            <a:ext cx="73551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運用做決定的技巧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，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評估自己是否該做某件事。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827584" y="1772816"/>
            <a:ext cx="7355160" cy="682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了解影響做決定的要素有哪些。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827584" y="2420888"/>
            <a:ext cx="7355160" cy="70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認識做決定的各個步驟。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9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ammy品味傳播\2014\p1_05\Fotolia_23690557_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220049" cy="48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/>
          <p:nvPr/>
        </p:nvSpPr>
        <p:spPr>
          <a:xfrm>
            <a:off x="755577" y="764704"/>
            <a:ext cx="7488832" cy="2232248"/>
          </a:xfrm>
          <a:prstGeom prst="rect">
            <a:avLst/>
          </a:prstGeom>
          <a:solidFill>
            <a:srgbClr val="92D050">
              <a:alpha val="93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標題 1"/>
          <p:cNvSpPr>
            <a:spLocks noGrp="1"/>
          </p:cNvSpPr>
          <p:nvPr>
            <p:ph type="ctrTitle"/>
          </p:nvPr>
        </p:nvSpPr>
        <p:spPr>
          <a:xfrm>
            <a:off x="899592" y="944724"/>
            <a:ext cx="7200800" cy="187220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朝你的決定邁進吧</a:t>
            </a:r>
            <a:r>
              <a:rPr lang="en-US" altLang="zh-TW" b="1" dirty="0" smtClean="0">
                <a:solidFill>
                  <a:schemeClr val="bg1"/>
                </a:solidFill>
              </a:rPr>
              <a:t>!</a:t>
            </a:r>
            <a:r>
              <a:rPr lang="en-US" altLang="zh-TW" b="1" dirty="0" smtClean="0">
                <a:solidFill>
                  <a:srgbClr val="FF00FF"/>
                </a:solidFill>
              </a:rPr>
              <a:t/>
            </a:r>
            <a:br>
              <a:rPr lang="en-US" altLang="zh-TW" b="1" dirty="0" smtClean="0">
                <a:solidFill>
                  <a:srgbClr val="FF00FF"/>
                </a:solidFill>
              </a:rPr>
            </a:br>
            <a:r>
              <a:rPr lang="en-US" altLang="zh-TW" b="1" dirty="0" smtClean="0">
                <a:solidFill>
                  <a:schemeClr val="bg1"/>
                </a:solidFill>
                <a:latin typeface="+mn-ea"/>
                <a:ea typeface="+mn-ea"/>
              </a:rPr>
              <a:t>GO~GO~GO </a:t>
            </a:r>
            <a:endParaRPr lang="zh-TW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9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64390" y="497517"/>
            <a:ext cx="2215218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課程大綱</a:t>
            </a:r>
            <a:endParaRPr kumimoji="1" lang="zh-TW" altLang="en-US" sz="4000" dirty="0">
              <a:ln w="900" cmpd="sng">
                <a:noFill/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6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76200">
                  <a:schemeClr val="bg1"/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0"/>
                  </a:schemeClr>
                </a:outerShdw>
              </a:effectLst>
              <a:latin typeface="華康新特黑體(P)" panose="02010600010101010101" pitchFamily="2" charset="-120"/>
              <a:ea typeface="華康新特黑體(P)" panose="02010600010101010101" pitchFamily="2" charset="-120"/>
              <a:cs typeface="+mn-cs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042000" y="1602188"/>
            <a:ext cx="3060000" cy="869612"/>
          </a:xfrm>
          <a:custGeom>
            <a:avLst/>
            <a:gdLst>
              <a:gd name="connsiteX0" fmla="*/ 0 w 3060000"/>
              <a:gd name="connsiteY0" fmla="*/ 0 h 869612"/>
              <a:gd name="connsiteX1" fmla="*/ 3060000 w 3060000"/>
              <a:gd name="connsiteY1" fmla="*/ 0 h 869612"/>
              <a:gd name="connsiteX2" fmla="*/ 3060000 w 3060000"/>
              <a:gd name="connsiteY2" fmla="*/ 869612 h 869612"/>
              <a:gd name="connsiteX3" fmla="*/ 0 w 3060000"/>
              <a:gd name="connsiteY3" fmla="*/ 869612 h 869612"/>
              <a:gd name="connsiteX4" fmla="*/ 0 w 3060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000" h="869612">
                <a:moveTo>
                  <a:pt x="0" y="0"/>
                </a:moveTo>
                <a:lnTo>
                  <a:pt x="3060000" y="0"/>
                </a:lnTo>
                <a:lnTo>
                  <a:pt x="3060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200" b="1" kern="1200" dirty="0" smtClean="0">
                <a:latin typeface="+mj-ea"/>
                <a:ea typeface="+mj-ea"/>
              </a:rPr>
              <a:t>動動腦，想一想</a:t>
            </a:r>
            <a:endParaRPr lang="en-SG" sz="3200" b="1" kern="1200" dirty="0">
              <a:latin typeface="+mj-ea"/>
              <a:ea typeface="+mj-ea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3203851" y="2515282"/>
            <a:ext cx="2736297" cy="869612"/>
          </a:xfrm>
          <a:custGeom>
            <a:avLst/>
            <a:gdLst>
              <a:gd name="connsiteX0" fmla="*/ 0 w 2736297"/>
              <a:gd name="connsiteY0" fmla="*/ 0 h 869612"/>
              <a:gd name="connsiteX1" fmla="*/ 2736297 w 2736297"/>
              <a:gd name="connsiteY1" fmla="*/ 0 h 869612"/>
              <a:gd name="connsiteX2" fmla="*/ 2736297 w 2736297"/>
              <a:gd name="connsiteY2" fmla="*/ 869612 h 869612"/>
              <a:gd name="connsiteX3" fmla="*/ 0 w 2736297"/>
              <a:gd name="connsiteY3" fmla="*/ 869612 h 869612"/>
              <a:gd name="connsiteX4" fmla="*/ 0 w 2736297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97" h="869612">
                <a:moveTo>
                  <a:pt x="0" y="0"/>
                </a:moveTo>
                <a:lnTo>
                  <a:pt x="2736297" y="0"/>
                </a:lnTo>
                <a:lnTo>
                  <a:pt x="2736297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 smtClean="0">
                <a:latin typeface="+mj-ea"/>
                <a:ea typeface="+mj-ea"/>
              </a:rPr>
              <a:t>『</a:t>
            </a:r>
            <a:r>
              <a:rPr lang="zh-TW" sz="3200" b="1" kern="1200" dirty="0" smtClean="0">
                <a:latin typeface="+mj-ea"/>
                <a:ea typeface="+mj-ea"/>
              </a:rPr>
              <a:t>決</a:t>
            </a:r>
            <a:r>
              <a:rPr lang="en-US" sz="3200" b="1" kern="1200" dirty="0" smtClean="0">
                <a:latin typeface="+mj-ea"/>
                <a:ea typeface="+mj-ea"/>
              </a:rPr>
              <a:t>』</a:t>
            </a:r>
            <a:r>
              <a:rPr lang="zh-TW" sz="3200" b="1" kern="1200" dirty="0" smtClean="0">
                <a:latin typeface="+mj-ea"/>
                <a:ea typeface="+mj-ea"/>
              </a:rPr>
              <a:t>勝關鍵</a:t>
            </a:r>
            <a:endParaRPr lang="en-SG" sz="3200" b="1" kern="1200" dirty="0">
              <a:latin typeface="+mj-ea"/>
              <a:ea typeface="+mj-ea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096999" y="3428375"/>
            <a:ext cx="4950000" cy="869612"/>
          </a:xfrm>
          <a:custGeom>
            <a:avLst/>
            <a:gdLst>
              <a:gd name="connsiteX0" fmla="*/ 0 w 4950000"/>
              <a:gd name="connsiteY0" fmla="*/ 0 h 869612"/>
              <a:gd name="connsiteX1" fmla="*/ 4950000 w 4950000"/>
              <a:gd name="connsiteY1" fmla="*/ 0 h 869612"/>
              <a:gd name="connsiteX2" fmla="*/ 4950000 w 4950000"/>
              <a:gd name="connsiteY2" fmla="*/ 869612 h 869612"/>
              <a:gd name="connsiteX3" fmla="*/ 0 w 4950000"/>
              <a:gd name="connsiteY3" fmla="*/ 869612 h 869612"/>
              <a:gd name="connsiteX4" fmla="*/ 0 w 4950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000" h="869612">
                <a:moveTo>
                  <a:pt x="0" y="0"/>
                </a:moveTo>
                <a:lnTo>
                  <a:pt x="4950000" y="0"/>
                </a:lnTo>
                <a:lnTo>
                  <a:pt x="4950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200" b="1" kern="1200" dirty="0" smtClean="0">
                <a:latin typeface="+mj-ea"/>
                <a:ea typeface="+mj-ea"/>
              </a:rPr>
              <a:t>一</a:t>
            </a:r>
            <a:r>
              <a:rPr lang="en-US" sz="3200" b="1" kern="1200" dirty="0" smtClean="0">
                <a:latin typeface="+mj-ea"/>
                <a:ea typeface="+mj-ea"/>
              </a:rPr>
              <a:t>『</a:t>
            </a:r>
            <a:r>
              <a:rPr lang="zh-TW" sz="3200" b="1" kern="1200" dirty="0" smtClean="0">
                <a:latin typeface="+mj-ea"/>
                <a:ea typeface="+mj-ea"/>
              </a:rPr>
              <a:t>決</a:t>
            </a:r>
            <a:r>
              <a:rPr lang="en-US" sz="3200" b="1" kern="1200" dirty="0" smtClean="0">
                <a:latin typeface="+mj-ea"/>
                <a:ea typeface="+mj-ea"/>
              </a:rPr>
              <a:t>』</a:t>
            </a:r>
            <a:r>
              <a:rPr lang="zh-TW" sz="3200" b="1" kern="1200" dirty="0" smtClean="0">
                <a:latin typeface="+mj-ea"/>
                <a:ea typeface="+mj-ea"/>
              </a:rPr>
              <a:t>高下─實力大考驗</a:t>
            </a:r>
            <a:endParaRPr lang="en-SG" sz="3200" b="1" kern="1200" dirty="0">
              <a:latin typeface="+mj-ea"/>
              <a:ea typeface="+mj-ea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096999" y="4341468"/>
            <a:ext cx="4950000" cy="869612"/>
          </a:xfrm>
          <a:custGeom>
            <a:avLst/>
            <a:gdLst>
              <a:gd name="connsiteX0" fmla="*/ 0 w 4950000"/>
              <a:gd name="connsiteY0" fmla="*/ 0 h 869612"/>
              <a:gd name="connsiteX1" fmla="*/ 4950000 w 4950000"/>
              <a:gd name="connsiteY1" fmla="*/ 0 h 869612"/>
              <a:gd name="connsiteX2" fmla="*/ 4950000 w 4950000"/>
              <a:gd name="connsiteY2" fmla="*/ 869612 h 869612"/>
              <a:gd name="connsiteX3" fmla="*/ 0 w 4950000"/>
              <a:gd name="connsiteY3" fmla="*/ 869612 h 869612"/>
              <a:gd name="connsiteX4" fmla="*/ 0 w 4950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0000" h="869612">
                <a:moveTo>
                  <a:pt x="0" y="0"/>
                </a:moveTo>
                <a:lnTo>
                  <a:pt x="4950000" y="0"/>
                </a:lnTo>
                <a:lnTo>
                  <a:pt x="4950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200" b="1" kern="1200" dirty="0" smtClean="0">
                <a:latin typeface="+mj-ea"/>
                <a:ea typeface="+mj-ea"/>
              </a:rPr>
              <a:t>好一個決定─為自己做決定</a:t>
            </a:r>
            <a:endParaRPr lang="en-SG" sz="3200" b="1" kern="1200" dirty="0">
              <a:latin typeface="+mj-ea"/>
              <a:ea typeface="+mj-e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4077000" y="5254561"/>
            <a:ext cx="990000" cy="869612"/>
          </a:xfrm>
          <a:custGeom>
            <a:avLst/>
            <a:gdLst>
              <a:gd name="connsiteX0" fmla="*/ 0 w 990000"/>
              <a:gd name="connsiteY0" fmla="*/ 0 h 869612"/>
              <a:gd name="connsiteX1" fmla="*/ 990000 w 990000"/>
              <a:gd name="connsiteY1" fmla="*/ 0 h 869612"/>
              <a:gd name="connsiteX2" fmla="*/ 990000 w 990000"/>
              <a:gd name="connsiteY2" fmla="*/ 869612 h 869612"/>
              <a:gd name="connsiteX3" fmla="*/ 0 w 990000"/>
              <a:gd name="connsiteY3" fmla="*/ 869612 h 869612"/>
              <a:gd name="connsiteX4" fmla="*/ 0 w 990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000" h="869612">
                <a:moveTo>
                  <a:pt x="0" y="0"/>
                </a:moveTo>
                <a:lnTo>
                  <a:pt x="990000" y="0"/>
                </a:lnTo>
                <a:lnTo>
                  <a:pt x="990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3200" b="1" kern="1200" dirty="0" smtClean="0">
                <a:latin typeface="+mj-ea"/>
                <a:ea typeface="+mj-ea"/>
              </a:rPr>
              <a:t>總結</a:t>
            </a:r>
            <a:endParaRPr lang="en-SG" sz="3200" b="1" kern="1200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23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949" y="497517"/>
            <a:ext cx="3754101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動動腦，想一想</a:t>
            </a:r>
            <a:endParaRPr kumimoji="1" lang="en-SG" sz="4000" dirty="0">
              <a:ln w="900" cmpd="sng">
                <a:noFill/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6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76200">
                  <a:schemeClr val="bg1"/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0"/>
                  </a:schemeClr>
                </a:outerShdw>
              </a:effectLst>
              <a:latin typeface="華康新特黑體(P)" panose="02010600010101010101" pitchFamily="2" charset="-120"/>
              <a:ea typeface="華康新特黑體(P)" panose="02010600010101010101" pitchFamily="2" charset="-120"/>
              <a:cs typeface="+mn-c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7200" y="1917966"/>
            <a:ext cx="8229600" cy="907200"/>
          </a:xfrm>
          <a:custGeom>
            <a:avLst/>
            <a:gdLst>
              <a:gd name="connsiteX0" fmla="*/ 0 w 8229600"/>
              <a:gd name="connsiteY0" fmla="*/ 0 h 907200"/>
              <a:gd name="connsiteX1" fmla="*/ 8229600 w 8229600"/>
              <a:gd name="connsiteY1" fmla="*/ 0 h 907200"/>
              <a:gd name="connsiteX2" fmla="*/ 8229600 w 8229600"/>
              <a:gd name="connsiteY2" fmla="*/ 907200 h 907200"/>
              <a:gd name="connsiteX3" fmla="*/ 0 w 8229600"/>
              <a:gd name="connsiteY3" fmla="*/ 907200 h 907200"/>
              <a:gd name="connsiteX4" fmla="*/ 0 w 8229600"/>
              <a:gd name="connsiteY4" fmla="*/ 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907200">
                <a:moveTo>
                  <a:pt x="0" y="0"/>
                </a:moveTo>
                <a:lnTo>
                  <a:pt x="8229600" y="0"/>
                </a:lnTo>
                <a:lnTo>
                  <a:pt x="8229600" y="907200"/>
                </a:lnTo>
                <a:lnTo>
                  <a:pt x="0" y="90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374904" rIns="638708" bIns="170688" numCol="1" spcCol="1270" anchor="t" anchorCtr="0">
            <a:noAutofit/>
          </a:bodyPr>
          <a:lstStyle/>
          <a:p>
            <a:pPr marL="342900" lvl="1" indent="-3429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如：</a:t>
            </a:r>
            <a:r>
              <a:rPr lang="zh-TW" alt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三餐</a:t>
            </a:r>
            <a:r>
              <a:rPr lang="zh-TW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、朋友邀約、逛街購物等。</a:t>
            </a:r>
            <a:endParaRPr lang="en-SG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68680" y="1652286"/>
            <a:ext cx="5760720" cy="531360"/>
          </a:xfrm>
          <a:custGeom>
            <a:avLst/>
            <a:gdLst>
              <a:gd name="connsiteX0" fmla="*/ 0 w 5760720"/>
              <a:gd name="connsiteY0" fmla="*/ 88562 h 531360"/>
              <a:gd name="connsiteX1" fmla="*/ 88562 w 5760720"/>
              <a:gd name="connsiteY1" fmla="*/ 0 h 531360"/>
              <a:gd name="connsiteX2" fmla="*/ 5672158 w 5760720"/>
              <a:gd name="connsiteY2" fmla="*/ 0 h 531360"/>
              <a:gd name="connsiteX3" fmla="*/ 5760720 w 5760720"/>
              <a:gd name="connsiteY3" fmla="*/ 88562 h 531360"/>
              <a:gd name="connsiteX4" fmla="*/ 5760720 w 5760720"/>
              <a:gd name="connsiteY4" fmla="*/ 442798 h 531360"/>
              <a:gd name="connsiteX5" fmla="*/ 5672158 w 5760720"/>
              <a:gd name="connsiteY5" fmla="*/ 531360 h 531360"/>
              <a:gd name="connsiteX6" fmla="*/ 88562 w 5760720"/>
              <a:gd name="connsiteY6" fmla="*/ 531360 h 531360"/>
              <a:gd name="connsiteX7" fmla="*/ 0 w 5760720"/>
              <a:gd name="connsiteY7" fmla="*/ 442798 h 531360"/>
              <a:gd name="connsiteX8" fmla="*/ 0 w 5760720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672158" y="0"/>
                </a:lnTo>
                <a:cubicBezTo>
                  <a:pt x="5721069" y="0"/>
                  <a:pt x="5760720" y="39651"/>
                  <a:pt x="5760720" y="88562"/>
                </a:cubicBezTo>
                <a:lnTo>
                  <a:pt x="5760720" y="442798"/>
                </a:lnTo>
                <a:cubicBezTo>
                  <a:pt x="5760720" y="491709"/>
                  <a:pt x="5721069" y="531360"/>
                  <a:pt x="5672158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681" tIns="25939" rIns="243681" bIns="259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kern="1200" dirty="0" smtClean="0">
                <a:latin typeface="+mn-ea"/>
                <a:ea typeface="+mn-ea"/>
              </a:rPr>
              <a:t>我何時需要做決定？</a:t>
            </a:r>
            <a:endParaRPr lang="en-SG" sz="2400" kern="1200" dirty="0">
              <a:latin typeface="+mn-ea"/>
              <a:ea typeface="+mn-ea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200" y="3188046"/>
            <a:ext cx="8229600" cy="907200"/>
          </a:xfrm>
          <a:custGeom>
            <a:avLst/>
            <a:gdLst>
              <a:gd name="connsiteX0" fmla="*/ 0 w 8229600"/>
              <a:gd name="connsiteY0" fmla="*/ 0 h 907200"/>
              <a:gd name="connsiteX1" fmla="*/ 8229600 w 8229600"/>
              <a:gd name="connsiteY1" fmla="*/ 0 h 907200"/>
              <a:gd name="connsiteX2" fmla="*/ 8229600 w 8229600"/>
              <a:gd name="connsiteY2" fmla="*/ 907200 h 907200"/>
              <a:gd name="connsiteX3" fmla="*/ 0 w 8229600"/>
              <a:gd name="connsiteY3" fmla="*/ 907200 h 907200"/>
              <a:gd name="connsiteX4" fmla="*/ 0 w 8229600"/>
              <a:gd name="connsiteY4" fmla="*/ 0 h 9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907200">
                <a:moveTo>
                  <a:pt x="0" y="0"/>
                </a:moveTo>
                <a:lnTo>
                  <a:pt x="8229600" y="0"/>
                </a:lnTo>
                <a:lnTo>
                  <a:pt x="8229600" y="907200"/>
                </a:lnTo>
                <a:lnTo>
                  <a:pt x="0" y="90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374904" rIns="638708" bIns="170688" numCol="1" spcCol="1270" anchor="t" anchorCtr="0">
            <a:no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以三餐為例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：</a:t>
            </a:r>
            <a:r>
              <a:rPr 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價格、朋友、時間、環境等。</a:t>
            </a:r>
            <a:endParaRPr lang="en-SG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68680" y="2922366"/>
            <a:ext cx="5760720" cy="531360"/>
          </a:xfrm>
          <a:custGeom>
            <a:avLst/>
            <a:gdLst>
              <a:gd name="connsiteX0" fmla="*/ 0 w 5760720"/>
              <a:gd name="connsiteY0" fmla="*/ 88562 h 531360"/>
              <a:gd name="connsiteX1" fmla="*/ 88562 w 5760720"/>
              <a:gd name="connsiteY1" fmla="*/ 0 h 531360"/>
              <a:gd name="connsiteX2" fmla="*/ 5672158 w 5760720"/>
              <a:gd name="connsiteY2" fmla="*/ 0 h 531360"/>
              <a:gd name="connsiteX3" fmla="*/ 5760720 w 5760720"/>
              <a:gd name="connsiteY3" fmla="*/ 88562 h 531360"/>
              <a:gd name="connsiteX4" fmla="*/ 5760720 w 5760720"/>
              <a:gd name="connsiteY4" fmla="*/ 442798 h 531360"/>
              <a:gd name="connsiteX5" fmla="*/ 5672158 w 5760720"/>
              <a:gd name="connsiteY5" fmla="*/ 531360 h 531360"/>
              <a:gd name="connsiteX6" fmla="*/ 88562 w 5760720"/>
              <a:gd name="connsiteY6" fmla="*/ 531360 h 531360"/>
              <a:gd name="connsiteX7" fmla="*/ 0 w 5760720"/>
              <a:gd name="connsiteY7" fmla="*/ 442798 h 531360"/>
              <a:gd name="connsiteX8" fmla="*/ 0 w 5760720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672158" y="0"/>
                </a:lnTo>
                <a:cubicBezTo>
                  <a:pt x="5721069" y="0"/>
                  <a:pt x="5760720" y="39651"/>
                  <a:pt x="5760720" y="88562"/>
                </a:cubicBezTo>
                <a:lnTo>
                  <a:pt x="5760720" y="442798"/>
                </a:lnTo>
                <a:cubicBezTo>
                  <a:pt x="5760720" y="491709"/>
                  <a:pt x="5721069" y="531360"/>
                  <a:pt x="5672158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681" tIns="25939" rIns="243681" bIns="259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kern="1200" dirty="0" smtClean="0">
                <a:latin typeface="+mn-ea"/>
                <a:ea typeface="+mn-ea"/>
              </a:rPr>
              <a:t>可能影響我做決定的因素有哪些？</a:t>
            </a:r>
            <a:endParaRPr lang="en-SG" sz="2400" kern="1200" dirty="0">
              <a:latin typeface="+mn-ea"/>
              <a:ea typeface="+mn-ea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7200" y="4458126"/>
            <a:ext cx="8229600" cy="1615950"/>
          </a:xfrm>
          <a:custGeom>
            <a:avLst/>
            <a:gdLst>
              <a:gd name="connsiteX0" fmla="*/ 0 w 8229600"/>
              <a:gd name="connsiteY0" fmla="*/ 0 h 1615950"/>
              <a:gd name="connsiteX1" fmla="*/ 8229600 w 8229600"/>
              <a:gd name="connsiteY1" fmla="*/ 0 h 1615950"/>
              <a:gd name="connsiteX2" fmla="*/ 8229600 w 8229600"/>
              <a:gd name="connsiteY2" fmla="*/ 1615950 h 1615950"/>
              <a:gd name="connsiteX3" fmla="*/ 0 w 8229600"/>
              <a:gd name="connsiteY3" fmla="*/ 1615950 h 1615950"/>
              <a:gd name="connsiteX4" fmla="*/ 0 w 8229600"/>
              <a:gd name="connsiteY4" fmla="*/ 0 h 16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615950">
                <a:moveTo>
                  <a:pt x="0" y="0"/>
                </a:moveTo>
                <a:lnTo>
                  <a:pt x="8229600" y="0"/>
                </a:lnTo>
                <a:lnTo>
                  <a:pt x="8229600" y="1615950"/>
                </a:lnTo>
                <a:lnTo>
                  <a:pt x="0" y="16159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374904" rIns="638708" bIns="170688" numCol="1" spcCol="1270" anchor="t" anchorCtr="0">
            <a:noAutofit/>
          </a:bodyPr>
          <a:lstStyle/>
          <a:p>
            <a:pPr marL="3429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以三餐為例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：</a:t>
            </a:r>
            <a:r>
              <a:rPr 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考慮是否有充足的時間走到較遠的地方吃飯、有沒有同伴可以一起同行，若都沒有，會選擇</a:t>
            </a:r>
            <a:r>
              <a:rPr 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在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家裡或</a:t>
            </a:r>
            <a:r>
              <a:rPr 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學校</a:t>
            </a:r>
            <a:r>
              <a:rPr 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附近吃晚餐等。</a:t>
            </a:r>
            <a:endParaRPr lang="en-SG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68680" y="4192446"/>
            <a:ext cx="5760720" cy="531360"/>
          </a:xfrm>
          <a:custGeom>
            <a:avLst/>
            <a:gdLst>
              <a:gd name="connsiteX0" fmla="*/ 0 w 5760720"/>
              <a:gd name="connsiteY0" fmla="*/ 88562 h 531360"/>
              <a:gd name="connsiteX1" fmla="*/ 88562 w 5760720"/>
              <a:gd name="connsiteY1" fmla="*/ 0 h 531360"/>
              <a:gd name="connsiteX2" fmla="*/ 5672158 w 5760720"/>
              <a:gd name="connsiteY2" fmla="*/ 0 h 531360"/>
              <a:gd name="connsiteX3" fmla="*/ 5760720 w 5760720"/>
              <a:gd name="connsiteY3" fmla="*/ 88562 h 531360"/>
              <a:gd name="connsiteX4" fmla="*/ 5760720 w 5760720"/>
              <a:gd name="connsiteY4" fmla="*/ 442798 h 531360"/>
              <a:gd name="connsiteX5" fmla="*/ 5672158 w 5760720"/>
              <a:gd name="connsiteY5" fmla="*/ 531360 h 531360"/>
              <a:gd name="connsiteX6" fmla="*/ 88562 w 5760720"/>
              <a:gd name="connsiteY6" fmla="*/ 531360 h 531360"/>
              <a:gd name="connsiteX7" fmla="*/ 0 w 5760720"/>
              <a:gd name="connsiteY7" fmla="*/ 442798 h 531360"/>
              <a:gd name="connsiteX8" fmla="*/ 0 w 5760720"/>
              <a:gd name="connsiteY8" fmla="*/ 88562 h 53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531360">
                <a:moveTo>
                  <a:pt x="0" y="88562"/>
                </a:moveTo>
                <a:cubicBezTo>
                  <a:pt x="0" y="39651"/>
                  <a:pt x="39651" y="0"/>
                  <a:pt x="88562" y="0"/>
                </a:cubicBezTo>
                <a:lnTo>
                  <a:pt x="5672158" y="0"/>
                </a:lnTo>
                <a:cubicBezTo>
                  <a:pt x="5721069" y="0"/>
                  <a:pt x="5760720" y="39651"/>
                  <a:pt x="5760720" y="88562"/>
                </a:cubicBezTo>
                <a:lnTo>
                  <a:pt x="5760720" y="442798"/>
                </a:lnTo>
                <a:cubicBezTo>
                  <a:pt x="5760720" y="491709"/>
                  <a:pt x="5721069" y="531360"/>
                  <a:pt x="5672158" y="531360"/>
                </a:cubicBezTo>
                <a:lnTo>
                  <a:pt x="88562" y="531360"/>
                </a:lnTo>
                <a:cubicBezTo>
                  <a:pt x="39651" y="531360"/>
                  <a:pt x="0" y="491709"/>
                  <a:pt x="0" y="442798"/>
                </a:cubicBezTo>
                <a:lnTo>
                  <a:pt x="0" y="8856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681" tIns="25939" rIns="243681" bIns="259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kern="1200" dirty="0" smtClean="0">
                <a:latin typeface="+mn-ea"/>
                <a:ea typeface="+mn-ea"/>
              </a:rPr>
              <a:t>最後，我是怎麼做決定的？</a:t>
            </a:r>
            <a:endParaRPr lang="en-SG" sz="2400" kern="1200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5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08" y="497517"/>
            <a:ext cx="5292983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動動腦，想一想－小結</a:t>
            </a:r>
            <a:endParaRPr kumimoji="1" lang="en-SG" sz="4000" dirty="0">
              <a:ln w="900" cmpd="sng">
                <a:noFill/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64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glow rad="76200">
                  <a:schemeClr val="bg1"/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0"/>
                  </a:schemeClr>
                </a:outerShdw>
              </a:effectLst>
              <a:latin typeface="華康新特黑體(P)" panose="02010600010101010101" pitchFamily="2" charset="-120"/>
              <a:ea typeface="華康新特黑體(P)" panose="02010600010101010101" pitchFamily="2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457200" y="1601254"/>
            <a:ext cx="8229600" cy="1498614"/>
          </a:xfrm>
          <a:custGeom>
            <a:avLst/>
            <a:gdLst>
              <a:gd name="connsiteX0" fmla="*/ 0 w 8229600"/>
              <a:gd name="connsiteY0" fmla="*/ 249774 h 1498614"/>
              <a:gd name="connsiteX1" fmla="*/ 249774 w 8229600"/>
              <a:gd name="connsiteY1" fmla="*/ 0 h 1498614"/>
              <a:gd name="connsiteX2" fmla="*/ 7979826 w 8229600"/>
              <a:gd name="connsiteY2" fmla="*/ 0 h 1498614"/>
              <a:gd name="connsiteX3" fmla="*/ 8229600 w 8229600"/>
              <a:gd name="connsiteY3" fmla="*/ 249774 h 1498614"/>
              <a:gd name="connsiteX4" fmla="*/ 8229600 w 8229600"/>
              <a:gd name="connsiteY4" fmla="*/ 1248840 h 1498614"/>
              <a:gd name="connsiteX5" fmla="*/ 7979826 w 8229600"/>
              <a:gd name="connsiteY5" fmla="*/ 1498614 h 1498614"/>
              <a:gd name="connsiteX6" fmla="*/ 249774 w 8229600"/>
              <a:gd name="connsiteY6" fmla="*/ 1498614 h 1498614"/>
              <a:gd name="connsiteX7" fmla="*/ 0 w 8229600"/>
              <a:gd name="connsiteY7" fmla="*/ 1248840 h 1498614"/>
              <a:gd name="connsiteX8" fmla="*/ 0 w 8229600"/>
              <a:gd name="connsiteY8" fmla="*/ 249774 h 149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498614">
                <a:moveTo>
                  <a:pt x="0" y="249774"/>
                </a:moveTo>
                <a:cubicBezTo>
                  <a:pt x="0" y="111828"/>
                  <a:pt x="111828" y="0"/>
                  <a:pt x="249774" y="0"/>
                </a:cubicBezTo>
                <a:lnTo>
                  <a:pt x="7979826" y="0"/>
                </a:lnTo>
                <a:cubicBezTo>
                  <a:pt x="8117772" y="0"/>
                  <a:pt x="8229600" y="111828"/>
                  <a:pt x="8229600" y="249774"/>
                </a:cubicBezTo>
                <a:lnTo>
                  <a:pt x="8229600" y="1248840"/>
                </a:lnTo>
                <a:cubicBezTo>
                  <a:pt x="8229600" y="1386786"/>
                  <a:pt x="8117772" y="1498614"/>
                  <a:pt x="7979826" y="1498614"/>
                </a:cubicBezTo>
                <a:lnTo>
                  <a:pt x="249774" y="1498614"/>
                </a:lnTo>
                <a:cubicBezTo>
                  <a:pt x="111828" y="1498614"/>
                  <a:pt x="0" y="1386786"/>
                  <a:pt x="0" y="1248840"/>
                </a:cubicBezTo>
                <a:lnTo>
                  <a:pt x="0" y="249774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596" tIns="164596" rIns="164596" bIns="164596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  <a:cs typeface="華康中黑體(P)" panose="020B0500000000000000" pitchFamily="34" charset="-120"/>
              </a:rPr>
              <a:t>在生活中，我們常常需要做決定，而我們所說的</a:t>
            </a:r>
            <a:r>
              <a:rPr lang="en-US" altLang="zh-TW" sz="2400" dirty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  <a:cs typeface="華康中黑體(P)" panose="020B0500000000000000" pitchFamily="34" charset="-120"/>
              </a:rPr>
              <a:t> ， </a:t>
            </a:r>
            <a:r>
              <a:rPr lang="en-US" sz="2400" kern="1200" dirty="0" err="1" smtClean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  <a:cs typeface="華康中黑體(P)" panose="020B0500000000000000" pitchFamily="34" charset="-120"/>
              </a:rPr>
              <a:t>所做的每件事情</a:t>
            </a:r>
            <a:r>
              <a:rPr lang="en-US" altLang="zh-TW" sz="2400" dirty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  <a:cs typeface="華康中黑體(P)" panose="020B0500000000000000" pitchFamily="34" charset="-120"/>
              </a:rPr>
              <a:t> ， </a:t>
            </a:r>
            <a:r>
              <a:rPr lang="en-US" sz="2400" kern="1200" dirty="0" err="1" smtClean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  <a:cs typeface="華康中黑體(P)" panose="020B0500000000000000" pitchFamily="34" charset="-120"/>
              </a:rPr>
              <a:t>其實都是決定的結果</a:t>
            </a:r>
            <a:r>
              <a:rPr lang="en-US" sz="2400" kern="1200" dirty="0" smtClean="0">
                <a:solidFill>
                  <a:schemeClr val="bg1"/>
                </a:solidFill>
                <a:latin typeface="華康粗黑體(P)" panose="020B0700000000000000" pitchFamily="34" charset="-120"/>
                <a:ea typeface="華康粗黑體(P)" panose="020B0700000000000000" pitchFamily="34" charset="-120"/>
                <a:cs typeface="華康中黑體(P)" panose="020B0500000000000000" pitchFamily="34" charset="-120"/>
              </a:rPr>
              <a:t>。</a:t>
            </a:r>
            <a:endParaRPr lang="en-SG" sz="2400" kern="1200" dirty="0">
              <a:solidFill>
                <a:schemeClr val="bg1"/>
              </a:solidFill>
              <a:latin typeface="華康粗黑體(P)" panose="020B0700000000000000" pitchFamily="34" charset="-120"/>
              <a:ea typeface="華康粗黑體(P)" panose="020B0700000000000000" pitchFamily="34" charset="-120"/>
              <a:cs typeface="華康中黑體(P)" panose="020B0500000000000000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457200" y="3113874"/>
            <a:ext cx="8229600" cy="1498614"/>
          </a:xfrm>
          <a:custGeom>
            <a:avLst/>
            <a:gdLst>
              <a:gd name="connsiteX0" fmla="*/ 0 w 8229600"/>
              <a:gd name="connsiteY0" fmla="*/ 249774 h 1498614"/>
              <a:gd name="connsiteX1" fmla="*/ 249774 w 8229600"/>
              <a:gd name="connsiteY1" fmla="*/ 0 h 1498614"/>
              <a:gd name="connsiteX2" fmla="*/ 7979826 w 8229600"/>
              <a:gd name="connsiteY2" fmla="*/ 0 h 1498614"/>
              <a:gd name="connsiteX3" fmla="*/ 8229600 w 8229600"/>
              <a:gd name="connsiteY3" fmla="*/ 249774 h 1498614"/>
              <a:gd name="connsiteX4" fmla="*/ 8229600 w 8229600"/>
              <a:gd name="connsiteY4" fmla="*/ 1248840 h 1498614"/>
              <a:gd name="connsiteX5" fmla="*/ 7979826 w 8229600"/>
              <a:gd name="connsiteY5" fmla="*/ 1498614 h 1498614"/>
              <a:gd name="connsiteX6" fmla="*/ 249774 w 8229600"/>
              <a:gd name="connsiteY6" fmla="*/ 1498614 h 1498614"/>
              <a:gd name="connsiteX7" fmla="*/ 0 w 8229600"/>
              <a:gd name="connsiteY7" fmla="*/ 1248840 h 1498614"/>
              <a:gd name="connsiteX8" fmla="*/ 0 w 8229600"/>
              <a:gd name="connsiteY8" fmla="*/ 249774 h 149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498614">
                <a:moveTo>
                  <a:pt x="0" y="249774"/>
                </a:moveTo>
                <a:cubicBezTo>
                  <a:pt x="0" y="111828"/>
                  <a:pt x="111828" y="0"/>
                  <a:pt x="249774" y="0"/>
                </a:cubicBezTo>
                <a:lnTo>
                  <a:pt x="7979826" y="0"/>
                </a:lnTo>
                <a:cubicBezTo>
                  <a:pt x="8117772" y="0"/>
                  <a:pt x="8229600" y="111828"/>
                  <a:pt x="8229600" y="249774"/>
                </a:cubicBezTo>
                <a:lnTo>
                  <a:pt x="8229600" y="1248840"/>
                </a:lnTo>
                <a:cubicBezTo>
                  <a:pt x="8229600" y="1386786"/>
                  <a:pt x="8117772" y="1498614"/>
                  <a:pt x="7979826" y="1498614"/>
                </a:cubicBezTo>
                <a:lnTo>
                  <a:pt x="249774" y="1498614"/>
                </a:lnTo>
                <a:cubicBezTo>
                  <a:pt x="111828" y="1498614"/>
                  <a:pt x="0" y="1386786"/>
                  <a:pt x="0" y="1248840"/>
                </a:cubicBezTo>
                <a:lnTo>
                  <a:pt x="0" y="249774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135930"/>
              <a:satOff val="23223"/>
              <a:lumOff val="-1078"/>
              <a:alphaOff val="0"/>
            </a:schemeClr>
          </a:fillRef>
          <a:effectRef idx="0">
            <a:schemeClr val="accent4">
              <a:hueOff val="-4135930"/>
              <a:satOff val="23223"/>
              <a:lumOff val="-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596" tIns="164596" rIns="164596" bIns="164596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我們的決定</a:t>
            </a:r>
            <a:r>
              <a:rPr lang="en-US" altLang="zh-TW" sz="24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，</a:t>
            </a: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會受到各種因素影響</a:t>
            </a:r>
            <a:r>
              <a:rPr lang="en-US" sz="24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，</a:t>
            </a:r>
            <a:r>
              <a:rPr lang="zh-TW" altLang="en-US" sz="24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而</a:t>
            </a: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影響因素也會因</a:t>
            </a:r>
            <a:r>
              <a:rPr lang="zh-TW" altLang="en-US" sz="24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為</a:t>
            </a: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我們</a:t>
            </a:r>
            <a:r>
              <a:rPr lang="zh-TW" altLang="en-US" sz="24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所</a:t>
            </a: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要決定的事情</a:t>
            </a:r>
            <a:r>
              <a:rPr lang="en-US" altLang="zh-TW" sz="24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 ， </a:t>
            </a: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有所不同</a:t>
            </a:r>
            <a:r>
              <a:rPr lang="en-US" sz="24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。</a:t>
            </a:r>
            <a:endParaRPr lang="en-SG" sz="24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457200" y="4626494"/>
            <a:ext cx="8229600" cy="1498614"/>
          </a:xfrm>
          <a:custGeom>
            <a:avLst/>
            <a:gdLst>
              <a:gd name="connsiteX0" fmla="*/ 0 w 8229600"/>
              <a:gd name="connsiteY0" fmla="*/ 249774 h 1498614"/>
              <a:gd name="connsiteX1" fmla="*/ 249774 w 8229600"/>
              <a:gd name="connsiteY1" fmla="*/ 0 h 1498614"/>
              <a:gd name="connsiteX2" fmla="*/ 7979826 w 8229600"/>
              <a:gd name="connsiteY2" fmla="*/ 0 h 1498614"/>
              <a:gd name="connsiteX3" fmla="*/ 8229600 w 8229600"/>
              <a:gd name="connsiteY3" fmla="*/ 249774 h 1498614"/>
              <a:gd name="connsiteX4" fmla="*/ 8229600 w 8229600"/>
              <a:gd name="connsiteY4" fmla="*/ 1248840 h 1498614"/>
              <a:gd name="connsiteX5" fmla="*/ 7979826 w 8229600"/>
              <a:gd name="connsiteY5" fmla="*/ 1498614 h 1498614"/>
              <a:gd name="connsiteX6" fmla="*/ 249774 w 8229600"/>
              <a:gd name="connsiteY6" fmla="*/ 1498614 h 1498614"/>
              <a:gd name="connsiteX7" fmla="*/ 0 w 8229600"/>
              <a:gd name="connsiteY7" fmla="*/ 1248840 h 1498614"/>
              <a:gd name="connsiteX8" fmla="*/ 0 w 8229600"/>
              <a:gd name="connsiteY8" fmla="*/ 249774 h 149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498614">
                <a:moveTo>
                  <a:pt x="0" y="249774"/>
                </a:moveTo>
                <a:cubicBezTo>
                  <a:pt x="0" y="111828"/>
                  <a:pt x="111828" y="0"/>
                  <a:pt x="249774" y="0"/>
                </a:cubicBezTo>
                <a:lnTo>
                  <a:pt x="7979826" y="0"/>
                </a:lnTo>
                <a:cubicBezTo>
                  <a:pt x="8117772" y="0"/>
                  <a:pt x="8229600" y="111828"/>
                  <a:pt x="8229600" y="249774"/>
                </a:cubicBezTo>
                <a:lnTo>
                  <a:pt x="8229600" y="1248840"/>
                </a:lnTo>
                <a:cubicBezTo>
                  <a:pt x="8229600" y="1386786"/>
                  <a:pt x="8117772" y="1498614"/>
                  <a:pt x="7979826" y="1498614"/>
                </a:cubicBezTo>
                <a:lnTo>
                  <a:pt x="249774" y="1498614"/>
                </a:lnTo>
                <a:cubicBezTo>
                  <a:pt x="111828" y="1498614"/>
                  <a:pt x="0" y="1386786"/>
                  <a:pt x="0" y="1248840"/>
                </a:cubicBezTo>
                <a:lnTo>
                  <a:pt x="0" y="249774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271860"/>
              <a:satOff val="46445"/>
              <a:lumOff val="-2156"/>
              <a:alphaOff val="0"/>
            </a:schemeClr>
          </a:fillRef>
          <a:effectRef idx="0">
            <a:schemeClr val="accent4">
              <a:hueOff val="-8271860"/>
              <a:satOff val="46445"/>
              <a:lumOff val="-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596" tIns="164596" rIns="164596" bIns="164596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如何做出一個明智的決定</a:t>
            </a:r>
            <a:r>
              <a:rPr lang="en-US" altLang="zh-TW" sz="24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 ， </a:t>
            </a: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是每個人都要好好學習的。現在</a:t>
            </a:r>
            <a:r>
              <a:rPr lang="en-US" altLang="zh-TW" sz="24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 ， </a:t>
            </a: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就讓我們看看</a:t>
            </a:r>
            <a:r>
              <a:rPr lang="en-US" altLang="zh-TW" sz="2400" dirty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 ， </a:t>
            </a:r>
            <a:r>
              <a:rPr lang="en-US" sz="2400" kern="1200" dirty="0" err="1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做決定有哪些小撇步，讓我們一起成為做決定達人</a:t>
            </a:r>
            <a:r>
              <a:rPr lang="en-US" sz="2400" kern="1200" dirty="0" smtClean="0">
                <a:latin typeface="華康粗黑體(P)" panose="020B0700000000000000" pitchFamily="34" charset="-120"/>
                <a:ea typeface="華康粗黑體(P)" panose="020B0700000000000000" pitchFamily="34" charset="-120"/>
              </a:rPr>
              <a:t>。</a:t>
            </a:r>
            <a:endParaRPr lang="en-SG" sz="2400" kern="1200" dirty="0">
              <a:latin typeface="華康粗黑體(P)" panose="020B0700000000000000" pitchFamily="34" charset="-120"/>
              <a:ea typeface="華康粗黑體(P)" panose="020B0700000000000000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2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6173" y="497517"/>
            <a:ext cx="6291654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『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決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』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勝關鍵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-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做決定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3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步驟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467544" y="1630811"/>
            <a:ext cx="1188934" cy="1698477"/>
          </a:xfrm>
          <a:custGeom>
            <a:avLst/>
            <a:gdLst>
              <a:gd name="connsiteX0" fmla="*/ 0 w 1698476"/>
              <a:gd name="connsiteY0" fmla="*/ 0 h 1188933"/>
              <a:gd name="connsiteX1" fmla="*/ 1104010 w 1698476"/>
              <a:gd name="connsiteY1" fmla="*/ 0 h 1188933"/>
              <a:gd name="connsiteX2" fmla="*/ 1698476 w 1698476"/>
              <a:gd name="connsiteY2" fmla="*/ 594467 h 1188933"/>
              <a:gd name="connsiteX3" fmla="*/ 1104010 w 1698476"/>
              <a:gd name="connsiteY3" fmla="*/ 1188933 h 1188933"/>
              <a:gd name="connsiteX4" fmla="*/ 0 w 1698476"/>
              <a:gd name="connsiteY4" fmla="*/ 1188933 h 1188933"/>
              <a:gd name="connsiteX5" fmla="*/ 594467 w 1698476"/>
              <a:gd name="connsiteY5" fmla="*/ 594467 h 1188933"/>
              <a:gd name="connsiteX6" fmla="*/ 0 w 1698476"/>
              <a:gd name="connsiteY6" fmla="*/ 0 h 11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476" h="1188933">
                <a:moveTo>
                  <a:pt x="1698475" y="0"/>
                </a:moveTo>
                <a:lnTo>
                  <a:pt x="1698475" y="772807"/>
                </a:lnTo>
                <a:lnTo>
                  <a:pt x="849237" y="1188933"/>
                </a:lnTo>
                <a:lnTo>
                  <a:pt x="1" y="772807"/>
                </a:lnTo>
                <a:lnTo>
                  <a:pt x="1" y="0"/>
                </a:lnTo>
                <a:lnTo>
                  <a:pt x="849237" y="416127"/>
                </a:lnTo>
                <a:lnTo>
                  <a:pt x="1698475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1" tIns="613518" rIns="19050" bIns="61351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/>
              <a:t>釐清</a:t>
            </a:r>
            <a:endParaRPr lang="zh-TW" altLang="en-US" sz="30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1656476" y="1628803"/>
            <a:ext cx="7030323" cy="1104010"/>
          </a:xfrm>
          <a:custGeom>
            <a:avLst/>
            <a:gdLst>
              <a:gd name="connsiteX0" fmla="*/ 184005 w 1104009"/>
              <a:gd name="connsiteY0" fmla="*/ 0 h 7030322"/>
              <a:gd name="connsiteX1" fmla="*/ 920004 w 1104009"/>
              <a:gd name="connsiteY1" fmla="*/ 0 h 7030322"/>
              <a:gd name="connsiteX2" fmla="*/ 1104009 w 1104009"/>
              <a:gd name="connsiteY2" fmla="*/ 184005 h 7030322"/>
              <a:gd name="connsiteX3" fmla="*/ 1104009 w 1104009"/>
              <a:gd name="connsiteY3" fmla="*/ 7030322 h 7030322"/>
              <a:gd name="connsiteX4" fmla="*/ 1104009 w 1104009"/>
              <a:gd name="connsiteY4" fmla="*/ 7030322 h 7030322"/>
              <a:gd name="connsiteX5" fmla="*/ 0 w 1104009"/>
              <a:gd name="connsiteY5" fmla="*/ 7030322 h 7030322"/>
              <a:gd name="connsiteX6" fmla="*/ 0 w 1104009"/>
              <a:gd name="connsiteY6" fmla="*/ 7030322 h 7030322"/>
              <a:gd name="connsiteX7" fmla="*/ 0 w 1104009"/>
              <a:gd name="connsiteY7" fmla="*/ 184005 h 7030322"/>
              <a:gd name="connsiteX8" fmla="*/ 184005 w 1104009"/>
              <a:gd name="connsiteY8" fmla="*/ 0 h 70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009" h="7030322">
                <a:moveTo>
                  <a:pt x="1104009" y="1171745"/>
                </a:moveTo>
                <a:lnTo>
                  <a:pt x="1104009" y="5858577"/>
                </a:lnTo>
                <a:cubicBezTo>
                  <a:pt x="1104009" y="6505711"/>
                  <a:pt x="1091072" y="7030319"/>
                  <a:pt x="1075114" y="7030319"/>
                </a:cubicBezTo>
                <a:lnTo>
                  <a:pt x="0" y="7030319"/>
                </a:lnTo>
                <a:lnTo>
                  <a:pt x="0" y="7030319"/>
                </a:lnTo>
                <a:lnTo>
                  <a:pt x="0" y="3"/>
                </a:lnTo>
                <a:lnTo>
                  <a:pt x="0" y="3"/>
                </a:lnTo>
                <a:lnTo>
                  <a:pt x="1075114" y="3"/>
                </a:lnTo>
                <a:cubicBezTo>
                  <a:pt x="1091072" y="3"/>
                  <a:pt x="1104009" y="524611"/>
                  <a:pt x="1104009" y="1171745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67863" rIns="67863" bIns="67864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了解自己面對的問題為何</a:t>
            </a:r>
            <a:r>
              <a:rPr lang="en-US" altLang="zh-TW" sz="2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</a:t>
            </a:r>
            <a:endParaRPr lang="zh-TW" altLang="en-US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467544" y="3136254"/>
            <a:ext cx="1188934" cy="1698477"/>
          </a:xfrm>
          <a:custGeom>
            <a:avLst/>
            <a:gdLst>
              <a:gd name="connsiteX0" fmla="*/ 0 w 1698476"/>
              <a:gd name="connsiteY0" fmla="*/ 0 h 1188933"/>
              <a:gd name="connsiteX1" fmla="*/ 1104010 w 1698476"/>
              <a:gd name="connsiteY1" fmla="*/ 0 h 1188933"/>
              <a:gd name="connsiteX2" fmla="*/ 1698476 w 1698476"/>
              <a:gd name="connsiteY2" fmla="*/ 594467 h 1188933"/>
              <a:gd name="connsiteX3" fmla="*/ 1104010 w 1698476"/>
              <a:gd name="connsiteY3" fmla="*/ 1188933 h 1188933"/>
              <a:gd name="connsiteX4" fmla="*/ 0 w 1698476"/>
              <a:gd name="connsiteY4" fmla="*/ 1188933 h 1188933"/>
              <a:gd name="connsiteX5" fmla="*/ 594467 w 1698476"/>
              <a:gd name="connsiteY5" fmla="*/ 594467 h 1188933"/>
              <a:gd name="connsiteX6" fmla="*/ 0 w 1698476"/>
              <a:gd name="connsiteY6" fmla="*/ 0 h 11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476" h="1188933">
                <a:moveTo>
                  <a:pt x="1698475" y="0"/>
                </a:moveTo>
                <a:lnTo>
                  <a:pt x="1698475" y="772807"/>
                </a:lnTo>
                <a:lnTo>
                  <a:pt x="849237" y="1188933"/>
                </a:lnTo>
                <a:lnTo>
                  <a:pt x="1" y="772807"/>
                </a:lnTo>
                <a:lnTo>
                  <a:pt x="1" y="0"/>
                </a:lnTo>
                <a:lnTo>
                  <a:pt x="849237" y="416127"/>
                </a:lnTo>
                <a:lnTo>
                  <a:pt x="1698475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1" tIns="613518" rIns="19050" bIns="61351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/>
              <a:t>考慮</a:t>
            </a:r>
            <a:endParaRPr lang="zh-TW" altLang="en-US" sz="3000" kern="1200" dirty="0"/>
          </a:p>
        </p:txBody>
      </p:sp>
      <p:sp>
        <p:nvSpPr>
          <p:cNvPr id="10" name="手繪多邊形 9"/>
          <p:cNvSpPr/>
          <p:nvPr/>
        </p:nvSpPr>
        <p:spPr>
          <a:xfrm>
            <a:off x="1656476" y="3136255"/>
            <a:ext cx="7030323" cy="1104010"/>
          </a:xfrm>
          <a:custGeom>
            <a:avLst/>
            <a:gdLst>
              <a:gd name="connsiteX0" fmla="*/ 184005 w 1104009"/>
              <a:gd name="connsiteY0" fmla="*/ 0 h 7030322"/>
              <a:gd name="connsiteX1" fmla="*/ 920004 w 1104009"/>
              <a:gd name="connsiteY1" fmla="*/ 0 h 7030322"/>
              <a:gd name="connsiteX2" fmla="*/ 1104009 w 1104009"/>
              <a:gd name="connsiteY2" fmla="*/ 184005 h 7030322"/>
              <a:gd name="connsiteX3" fmla="*/ 1104009 w 1104009"/>
              <a:gd name="connsiteY3" fmla="*/ 7030322 h 7030322"/>
              <a:gd name="connsiteX4" fmla="*/ 1104009 w 1104009"/>
              <a:gd name="connsiteY4" fmla="*/ 7030322 h 7030322"/>
              <a:gd name="connsiteX5" fmla="*/ 0 w 1104009"/>
              <a:gd name="connsiteY5" fmla="*/ 7030322 h 7030322"/>
              <a:gd name="connsiteX6" fmla="*/ 0 w 1104009"/>
              <a:gd name="connsiteY6" fmla="*/ 7030322 h 7030322"/>
              <a:gd name="connsiteX7" fmla="*/ 0 w 1104009"/>
              <a:gd name="connsiteY7" fmla="*/ 184005 h 7030322"/>
              <a:gd name="connsiteX8" fmla="*/ 184005 w 1104009"/>
              <a:gd name="connsiteY8" fmla="*/ 0 h 70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009" h="7030322">
                <a:moveTo>
                  <a:pt x="1104009" y="1171745"/>
                </a:moveTo>
                <a:lnTo>
                  <a:pt x="1104009" y="5858577"/>
                </a:lnTo>
                <a:cubicBezTo>
                  <a:pt x="1104009" y="6505711"/>
                  <a:pt x="1091072" y="7030319"/>
                  <a:pt x="1075114" y="7030319"/>
                </a:cubicBezTo>
                <a:lnTo>
                  <a:pt x="0" y="7030319"/>
                </a:lnTo>
                <a:lnTo>
                  <a:pt x="0" y="7030319"/>
                </a:lnTo>
                <a:lnTo>
                  <a:pt x="0" y="3"/>
                </a:lnTo>
                <a:lnTo>
                  <a:pt x="0" y="3"/>
                </a:lnTo>
                <a:lnTo>
                  <a:pt x="1075114" y="3"/>
                </a:lnTo>
                <a:cubicBezTo>
                  <a:pt x="1091072" y="3"/>
                  <a:pt x="1104009" y="524611"/>
                  <a:pt x="1104009" y="1171745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67863" rIns="67863" bIns="67864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有哪些選擇</a:t>
            </a:r>
            <a:endParaRPr lang="zh-TW" altLang="en-US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每個選擇的優缺點</a:t>
            </a:r>
            <a:endParaRPr lang="zh-TW" altLang="en-US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467544" y="4641698"/>
            <a:ext cx="1188934" cy="1698477"/>
          </a:xfrm>
          <a:custGeom>
            <a:avLst/>
            <a:gdLst>
              <a:gd name="connsiteX0" fmla="*/ 0 w 1698476"/>
              <a:gd name="connsiteY0" fmla="*/ 0 h 1188933"/>
              <a:gd name="connsiteX1" fmla="*/ 1104010 w 1698476"/>
              <a:gd name="connsiteY1" fmla="*/ 0 h 1188933"/>
              <a:gd name="connsiteX2" fmla="*/ 1698476 w 1698476"/>
              <a:gd name="connsiteY2" fmla="*/ 594467 h 1188933"/>
              <a:gd name="connsiteX3" fmla="*/ 1104010 w 1698476"/>
              <a:gd name="connsiteY3" fmla="*/ 1188933 h 1188933"/>
              <a:gd name="connsiteX4" fmla="*/ 0 w 1698476"/>
              <a:gd name="connsiteY4" fmla="*/ 1188933 h 1188933"/>
              <a:gd name="connsiteX5" fmla="*/ 594467 w 1698476"/>
              <a:gd name="connsiteY5" fmla="*/ 594467 h 1188933"/>
              <a:gd name="connsiteX6" fmla="*/ 0 w 1698476"/>
              <a:gd name="connsiteY6" fmla="*/ 0 h 118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476" h="1188933">
                <a:moveTo>
                  <a:pt x="1698475" y="0"/>
                </a:moveTo>
                <a:lnTo>
                  <a:pt x="1698475" y="772807"/>
                </a:lnTo>
                <a:lnTo>
                  <a:pt x="849237" y="1188933"/>
                </a:lnTo>
                <a:lnTo>
                  <a:pt x="1" y="772807"/>
                </a:lnTo>
                <a:lnTo>
                  <a:pt x="1" y="0"/>
                </a:lnTo>
                <a:lnTo>
                  <a:pt x="849237" y="416127"/>
                </a:lnTo>
                <a:lnTo>
                  <a:pt x="1698475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51" tIns="613518" rIns="19050" bIns="61351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kern="1200" dirty="0" smtClean="0"/>
              <a:t>選擇</a:t>
            </a:r>
            <a:endParaRPr lang="zh-TW" altLang="en-US" sz="3000" kern="1200" dirty="0"/>
          </a:p>
        </p:txBody>
      </p:sp>
      <p:sp>
        <p:nvSpPr>
          <p:cNvPr id="12" name="手繪多邊形 11"/>
          <p:cNvSpPr/>
          <p:nvPr/>
        </p:nvSpPr>
        <p:spPr>
          <a:xfrm>
            <a:off x="1656476" y="4641698"/>
            <a:ext cx="7030323" cy="1104010"/>
          </a:xfrm>
          <a:custGeom>
            <a:avLst/>
            <a:gdLst>
              <a:gd name="connsiteX0" fmla="*/ 184005 w 1104009"/>
              <a:gd name="connsiteY0" fmla="*/ 0 h 7030322"/>
              <a:gd name="connsiteX1" fmla="*/ 920004 w 1104009"/>
              <a:gd name="connsiteY1" fmla="*/ 0 h 7030322"/>
              <a:gd name="connsiteX2" fmla="*/ 1104009 w 1104009"/>
              <a:gd name="connsiteY2" fmla="*/ 184005 h 7030322"/>
              <a:gd name="connsiteX3" fmla="*/ 1104009 w 1104009"/>
              <a:gd name="connsiteY3" fmla="*/ 7030322 h 7030322"/>
              <a:gd name="connsiteX4" fmla="*/ 1104009 w 1104009"/>
              <a:gd name="connsiteY4" fmla="*/ 7030322 h 7030322"/>
              <a:gd name="connsiteX5" fmla="*/ 0 w 1104009"/>
              <a:gd name="connsiteY5" fmla="*/ 7030322 h 7030322"/>
              <a:gd name="connsiteX6" fmla="*/ 0 w 1104009"/>
              <a:gd name="connsiteY6" fmla="*/ 7030322 h 7030322"/>
              <a:gd name="connsiteX7" fmla="*/ 0 w 1104009"/>
              <a:gd name="connsiteY7" fmla="*/ 184005 h 7030322"/>
              <a:gd name="connsiteX8" fmla="*/ 184005 w 1104009"/>
              <a:gd name="connsiteY8" fmla="*/ 0 h 70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009" h="7030322">
                <a:moveTo>
                  <a:pt x="1104009" y="1171745"/>
                </a:moveTo>
                <a:lnTo>
                  <a:pt x="1104009" y="5858577"/>
                </a:lnTo>
                <a:cubicBezTo>
                  <a:pt x="1104009" y="6505711"/>
                  <a:pt x="1091072" y="7030319"/>
                  <a:pt x="1075114" y="7030319"/>
                </a:cubicBezTo>
                <a:lnTo>
                  <a:pt x="0" y="7030319"/>
                </a:lnTo>
                <a:lnTo>
                  <a:pt x="0" y="7030319"/>
                </a:lnTo>
                <a:lnTo>
                  <a:pt x="0" y="3"/>
                </a:lnTo>
                <a:lnTo>
                  <a:pt x="0" y="3"/>
                </a:lnTo>
                <a:lnTo>
                  <a:pt x="1075114" y="3"/>
                </a:lnTo>
                <a:cubicBezTo>
                  <a:pt x="1091072" y="3"/>
                  <a:pt x="1104009" y="524611"/>
                  <a:pt x="1104009" y="1171745"/>
                </a:cubicBez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5" tIns="67864" rIns="67863" bIns="67863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選擇一個你認為最適當的解決方式</a:t>
            </a:r>
            <a:endParaRPr lang="zh-TW" altLang="en-US" sz="2200" kern="12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3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72082" y="497517"/>
            <a:ext cx="3399836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範例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-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前情提要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今天放學後，</a:t>
            </a:r>
            <a:r>
              <a:rPr lang="zh-TW" altLang="zh-TW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小明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邀請</a:t>
            </a:r>
            <a:r>
              <a:rPr lang="zh-TW" altLang="zh-TW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阿華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晚上一起去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KTV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狂歡，但</a:t>
            </a:r>
            <a:r>
              <a:rPr lang="zh-TW" altLang="zh-TW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阿華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每天晚上都需要到學校對面的滷味攤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打工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，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賺取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生活費，</a:t>
            </a:r>
            <a:r>
              <a:rPr lang="zh-TW" altLang="zh-TW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小明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不斷的跟他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說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：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少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打一天工又不會怎麼樣，跟朋友出去玩見見世面才是王道。</a:t>
            </a:r>
            <a:r>
              <a:rPr lang="zh-TW" altLang="zh-TW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阿華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知道友情和賺錢都很重要，也因為如此</a:t>
            </a:r>
            <a:r>
              <a:rPr lang="zh-TW" altLang="zh-TW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阿華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覺得是否要翹班去唱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KTV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，這件事讓他左右為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難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8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1259632" y="1484784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如果你是阿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華</a:t>
            </a:r>
            <a:r>
              <a:rPr lang="zh-TW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，</a:t>
            </a:r>
            <a:r>
              <a:rPr lang="zh-TW" altLang="zh-TW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你</a:t>
            </a:r>
            <a:r>
              <a:rPr lang="zh-TW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會如何做決定呢？</a:t>
            </a: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2872082" y="497517"/>
            <a:ext cx="3399836" cy="6972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897" tIns="40449" rIns="80897" bIns="40449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範例</a:t>
            </a:r>
            <a:r>
              <a:rPr kumimoji="1" lang="en-US" altLang="zh-TW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-</a:t>
            </a:r>
            <a:r>
              <a:rPr kumimoji="1" lang="zh-TW" altLang="en-US" sz="4000" dirty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64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76200">
                    <a:schemeClr val="bg1"/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0"/>
                    </a:schemeClr>
                  </a:outerShdw>
                </a:effectLst>
                <a:latin typeface="華康新特黑體(P)" panose="02010600010101010101" pitchFamily="2" charset="-120"/>
                <a:ea typeface="華康新特黑體(P)" panose="02010600010101010101" pitchFamily="2" charset="-120"/>
                <a:cs typeface="+mn-cs"/>
              </a:rPr>
              <a:t>前情提要</a:t>
            </a:r>
          </a:p>
        </p:txBody>
      </p:sp>
      <p:sp>
        <p:nvSpPr>
          <p:cNvPr id="14" name="Right Arrow 9"/>
          <p:cNvSpPr/>
          <p:nvPr/>
        </p:nvSpPr>
        <p:spPr>
          <a:xfrm rot="7595568">
            <a:off x="3451067" y="2337255"/>
            <a:ext cx="996761" cy="937845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ight Arrow 11"/>
          <p:cNvSpPr/>
          <p:nvPr/>
        </p:nvSpPr>
        <p:spPr>
          <a:xfrm rot="14004432" flipH="1">
            <a:off x="5205689" y="2341875"/>
            <a:ext cx="996761" cy="937845"/>
          </a:xfrm>
          <a:prstGeom prst="right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9" name="Picture 3" descr="D:\Tammy品味傳播\co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13" y="3717032"/>
            <a:ext cx="4280105" cy="19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Tammy品味傳播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0" y="2996952"/>
            <a:ext cx="2652911" cy="280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8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9632815"/>
              </p:ext>
            </p:extLst>
          </p:nvPr>
        </p:nvGraphicFramePr>
        <p:xfrm>
          <a:off x="467544" y="404665"/>
          <a:ext cx="828092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圓角矩形 4"/>
          <p:cNvSpPr/>
          <p:nvPr/>
        </p:nvSpPr>
        <p:spPr>
          <a:xfrm>
            <a:off x="521702" y="2276872"/>
            <a:ext cx="8208912" cy="12241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是否要翹班與小明去唱KTV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？</a:t>
            </a:r>
            <a:endParaRPr lang="zh-TW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1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e36af1b-e857-4ec2-9114-20c64953c34e"/>
  <p:tag name="MMPROD_NEXTUNIQUEID" val="10009"/>
  <p:tag name="ARTICULATE_PRESENTATION_ID" val="6517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『決』戰時刻-Let’s make a decis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課程目標&amp;quot;&quot;/&gt;&lt;property id=&quot;20307&quot; value=&quot;294&quot;/&gt;&lt;/object&gt;&lt;object type=&quot;3&quot; unique_id=&quot;10006&quot;&gt;&lt;property id=&quot;20148&quot; value=&quot;5&quot;/&gt;&lt;property id=&quot;20300&quot; value=&quot;Slide 3 - &amp;quot;課程大綱&amp;quot;&quot;/&gt;&lt;property id=&quot;20307&quot; value=&quot;293&quot;/&gt;&lt;/object&gt;&lt;object type=&quot;3&quot; unique_id=&quot;10007&quot;&gt;&lt;property id=&quot;20148&quot; value=&quot;5&quot;/&gt;&lt;property id=&quot;20300&quot; value=&quot;Slide 4 - &amp;quot;動動腦，想一想&amp;quot;&quot;/&gt;&lt;property id=&quot;20307&quot; value=&quot;299&quot;/&gt;&lt;/object&gt;&lt;object type=&quot;3&quot; unique_id=&quot;10008&quot;&gt;&lt;property id=&quot;20148&quot; value=&quot;5&quot;/&gt;&lt;property id=&quot;20300&quot; value=&quot;Slide 5 - &amp;quot;動動腦，想一想－小結&amp;quot;&quot;/&gt;&lt;property id=&quot;20307&quot; value=&quot;295&quot;/&gt;&lt;/object&gt;&lt;object type=&quot;3&quot; unique_id=&quot;10009&quot;&gt;&lt;property id=&quot;20148&quot; value=&quot;5&quot;/&gt;&lt;property id=&quot;20300&quot; value=&quot;Slide 6 - &amp;quot;『決』勝關鍵-做決定3步驟&amp;quot;&quot;/&gt;&lt;property id=&quot;20307&quot; value=&quot;266&quot;/&gt;&lt;/object&gt;&lt;object type=&quot;3&quot; unique_id=&quot;10010&quot;&gt;&lt;property id=&quot;20148&quot; value=&quot;5&quot;/&gt;&lt;property id=&quot;20300&quot; value=&quot;Slide 7 - &amp;quot;範例-前情提要&amp;quot;&quot;/&gt;&lt;property id=&quot;20307&quot; value=&quot;279&quot;/&gt;&lt;/object&gt;&lt;object type=&quot;3&quot; unique_id=&quot;10011&quot;&gt;&lt;property id=&quot;20148&quot; value=&quot;5&quot;/&gt;&lt;property id=&quot;20300&quot; value=&quot;Slide 8 - &amp;quot;範例-前情提要&amp;quot;&quot;/&gt;&lt;property id=&quot;20307&quot; value=&quot;298&quot;/&gt;&lt;/object&gt;&lt;object type=&quot;3&quot; unique_id=&quot;10012&quot;&gt;&lt;property id=&quot;20148&quot; value=&quot;5&quot;/&gt;&lt;property id=&quot;20300&quot; value=&quot;Slide 9&quot;/&gt;&lt;property id=&quot;20307&quot; value=&quot;267&quot;/&gt;&lt;/object&gt;&lt;object type=&quot;3&quot; unique_id=&quot;10013&quot;&gt;&lt;property id=&quot;20148&quot; value=&quot;5&quot;/&gt;&lt;property id=&quot;20300&quot; value=&quot;Slide 10&quot;/&gt;&lt;property id=&quot;20307&quot; value=&quot;280&quot;/&gt;&lt;/object&gt;&lt;object type=&quot;3&quot; unique_id=&quot;10014&quot;&gt;&lt;property id=&quot;20148&quot; value=&quot;5&quot;/&gt;&lt;property id=&quot;20300&quot; value=&quot;Slide 11&quot;/&gt;&lt;property id=&quot;20307&quot; value=&quot;281&quot;/&gt;&lt;/object&gt;&lt;object type=&quot;3&quot; unique_id=&quot;10015&quot;&gt;&lt;property id=&quot;20148&quot; value=&quot;5&quot;/&gt;&lt;property id=&quot;20300&quot; value=&quot;Slide 12&quot;/&gt;&lt;property id=&quot;20307&quot; value=&quot;282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 - &amp;quot;做決定時可使用的小撇步&amp;quot;&quot;/&gt;&lt;property id=&quot;20307&quot; value=&quot;296&quot;/&gt;&lt;/object&gt;&lt;object type=&quot;3&quot; unique_id=&quot;10018&quot;&gt;&lt;property id=&quot;20148&quot; value=&quot;5&quot;/&gt;&lt;property id=&quot;20300&quot; value=&quot;Slide 15 - &amp;quot;小提醒&amp;quot;&quot;/&gt;&lt;property id=&quot;20307&quot; value=&quot;297&quot;/&gt;&lt;/object&gt;&lt;object type=&quot;3&quot; unique_id=&quot;10019&quot;&gt;&lt;property id=&quot;20148&quot; value=&quot;5&quot;/&gt;&lt;property id=&quot;20300&quot; value=&quot;Slide 16 - &amp;quot;一『決』高下─實力大考驗&amp;quot;&quot;/&gt;&lt;property id=&quot;20307&quot; value=&quot;274&quot;/&gt;&lt;/object&gt;&lt;object type=&quot;3&quot; unique_id=&quot;10021&quot;&gt;&lt;property id=&quot;20148&quot; value=&quot;5&quot;/&gt;&lt;property id=&quot;20300&quot; value=&quot;Slide 17 - &amp;quot;好一個『決』定-為自己做決定&amp;quot;&quot;/&gt;&lt;property id=&quot;20307&quot; value=&quot;275&quot;/&gt;&lt;/object&gt;&lt;object type=&quot;3&quot; unique_id=&quot;10022&quot;&gt;&lt;property id=&quot;20148&quot; value=&quot;5&quot;/&gt;&lt;property id=&quot;20300&quot; value=&quot;Slide 18&quot;/&gt;&lt;property id=&quot;20307&quot; value=&quot;302&quot;/&gt;&lt;/object&gt;&lt;object type=&quot;3&quot; unique_id=&quot;10023&quot;&gt;&lt;property id=&quot;20148&quot; value=&quot;5&quot;/&gt;&lt;property id=&quot;20300&quot; value=&quot;Slide 19 - &amp;quot;總結&amp;quot;&quot;/&gt;&lt;property id=&quot;20307&quot; value=&quot;292&quot;/&gt;&lt;/object&gt;&lt;object type=&quot;3&quot; unique_id=&quot;10024&quot;&gt;&lt;property id=&quot;20148&quot; value=&quot;5&quot;/&gt;&lt;property id=&quot;20300&quot; value=&quot;Slide 20 - &amp;quot;朝你的決定邁進吧!&amp;#x0D;&amp;#x0A;GO~GO~GO &amp;quot;&quot;/&gt;&lt;property id=&quot;20307&quot; value=&quot;277&quot;/&gt;&lt;/object&gt;&lt;object type=&quot;3&quot; unique_id=&quot;10117&quot;&gt;&lt;property id=&quot;20148&quot; value=&quot;5&quot;/&gt;&lt;property id=&quot;20300&quot; value=&quot;Slide 21 - &amp;quot;P1_06 Quiz&amp;quot;&quot;/&gt;&lt;property id=&quot;20307&quot; value=&quot;303&quot;/&gt;&lt;/object&gt;&lt;/object&gt;&lt;/object&gt;&lt;/database&gt;"/>
  <p:tag name="SECTOMILLISECCONVERTED" val="1"/>
  <p:tag name="ARTICULATE_SLIDE_COUNT" val="20"/>
  <p:tag name="ARTICULATE_REFERENCE_TYPE_5" val="1"/>
  <p:tag name="ARTICULATE_REFERENCE_5" val="C:\Users\user\Desktop\星期日錄音\P1_06\writer.pdf"/>
  <p:tag name="ARTICULATE_REFERENCE_TITLE_5" val="教案作者簡介"/>
  <p:tag name="ARTICULATE_REFERENCE_ID_5" val="572d4c8a-cf0f-4fac-a464-431a77be33bd"/>
  <p:tag name="ARTICULATE_REFERENCE_TYPE_1" val="1"/>
  <p:tag name="ARTICULATE_REFERENCE_1" val="C:\Users\user\Desktop\星期日錄音\P1_06\courseintro.pdf"/>
  <p:tag name="ARTICULATE_REFERENCE_TITLE_1" val="教案教學指引"/>
  <p:tag name="ARTICULATE_REFERENCE_ID_1" val="4d7d5395-f459-44b6-8dba-210bdd34b654"/>
  <p:tag name="ARTICULATE_REFERENCE_TYPE_2" val="1"/>
  <p:tag name="ARTICULATE_REFERENCE_2" val="C:\Users\user\Desktop\星期日錄音\P1_06\handout1.pdf"/>
  <p:tag name="ARTICULATE_REFERENCE_TITLE_2" val="學習單一"/>
  <p:tag name="ARTICULATE_REFERENCE_ID_2" val="5a9a5d6c-0b81-47c1-b636-8f47bdc46cd4"/>
  <p:tag name="ARTICULATE_REFERENCE_TYPE_3" val="1"/>
  <p:tag name="ARTICULATE_REFERENCE_3" val="C:\Users\user\Desktop\星期日錄音\P1_06\handout2.pdf"/>
  <p:tag name="ARTICULATE_REFERENCE_TITLE_3" val="學習單二"/>
  <p:tag name="ARTICULATE_REFERENCE_ID_3" val="16b5a094-4ecb-4f45-9dc8-dbfbe7a48305"/>
  <p:tag name="ARTICULATE_REFERENCE_TYPE_4" val="1"/>
  <p:tag name="ARTICULATE_REFERENCE_4" val="C:\Users\user\Desktop\星期日錄音\P1_06\writer.pdf"/>
  <p:tag name="ARTICULATE_REFERENCE_TITLE_4" val="教案作者簡介"/>
  <p:tag name="ARTICULATE_REFERENCE_ID_4" val="572d4c8a-cf0f-4fac-a464-431a77be33bd"/>
  <p:tag name="ARTICULATE_REFERENCE_COUNT" val="4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84988-c:\users\user\desktop\p1_06\final\p1_06_m_final_062215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AUDIO_RECORDED" val="1"/>
  <p:tag name="ELAPSEDTIME" val="6.2"/>
  <p:tag name="ARTICULATE_TITLE_TAG" val="範例-前情提要 -2"/>
  <p:tag name="TIMELINE" val="0.60/2.90/3.6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釐清: 面對什麼問題?"/>
  <p:tag name="AUDIO_ID" val="267"/>
  <p:tag name="ARTICULATE_AUDIO_RECORDED" val="1"/>
  <p:tag name="ELAPSEDTIME" val="10.5"/>
  <p:tag name="TIMELINE" val="6.2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釐清"/>
  <p:tag name="CHILD_ITEM_TEXT2" val="面對什麼問題?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考慮: 有哪些解決方式"/>
  <p:tag name="AUDIO_ID" val="280"/>
  <p:tag name="ARTICULATE_AUDIO_RECORDED" val="1"/>
  <p:tag name="ELAPSEDTIME" val="8.3"/>
  <p:tag name="TIMELINE" val="4.6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考慮"/>
  <p:tag name="CHILD_ITEM_TEXT2" val="有哪些選擇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考慮: 各解決方式的優缺點 (去) "/>
  <p:tag name="AUDIO_ID" val="281"/>
  <p:tag name="ARTICULATE_AUDIO_RECORDED" val="1"/>
  <p:tag name="ELAPSEDTIME" val="32.3"/>
  <p:tag name="TIMELINE" val="2.6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考慮"/>
  <p:tag name="CHILD_ITEM_TEXT2" val="各選擇的優缺點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考慮: 各解決方式的優缺點 (不去)"/>
  <p:tag name="AUDIO_ID" val="282"/>
  <p:tag name="ARTICULATE_AUDIO_RECORDED" val="1"/>
  <p:tag name="ELAPSEDTIME" val="15.7"/>
  <p:tag name="TIMELINE" val="1.2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5.1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考慮"/>
  <p:tag name="CHILD_ITEM_TEXT2" val="各選擇的優缺點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選擇: 我的選擇及原因"/>
  <p:tag name="AUDIO_ID" val="284"/>
  <p:tag name="ARTICULATE_AUDIO_RECORDED" val="1"/>
  <p:tag name="ELAPSEDTIME" val="33.2"/>
  <p:tag name="TIMELINE" val="5.0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1" val="選擇"/>
  <p:tag name="CHILD_ITEM_TEXT2" val="我的選擇及原因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ARTICULATE_TITLE_TAG" val="做決定時可使用的小撇步 -1"/>
  <p:tag name="ORIGINAL_AUDIO_FILEPATH" val="C:\Users\user\Desktop\星期日錄音\P1_06\14.wav"/>
  <p:tag name="ELAPSEDTIME" val="50.652"/>
  <p:tag name="TIMELINE" val="3.40/7.40/25.30/27.60/38.80/42.1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43"/>
  <p:tag name="TIMELINE" val="2.00/4.60/19.00/20.9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TIMELINE" val="3.80/5.60"/>
  <p:tag name="ORIGINAL_AUDIO_FILEPATH" val="C:\Users\user\Dropbox\drugproject\P1_06\Final\audio\16.wav"/>
  <p:tag name="ELAPSEDTIME" val="40.922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24"/>
  <p:tag name="TIMELINE" val="8.40/11.50/16.30/19.7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學習單"/>
  <p:tag name="ARTICULATE_AUDIO_RECORDED" val="1"/>
  <p:tag name="ELAPSEDTIME" val="11"/>
  <p:tag name="AUDIO_ID" val="302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e9662fed5c48218b7bd1e3d1f148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d8d28de4f304605a2af82cdaf8e50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d4116f0b5c487cabb02e4f3c307fb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e011badcf641f391eb3bcc96c9b69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ed18c9e29a428297ed13e7bf2cab6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e11120560b43eeb02802a5b0c384e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edcc9415df4bf0ae75458c408cc3a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f18626f8de4074abd09e4aa792b5d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3cdb51565c418bb6e1ca96071074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41b3b4f2404bacb8a494494d8f5cf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4bf6e4bc0941438947e6168c6239b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0be29d78a94e77a13aba3975ea09d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6.7"/>
  <p:tag name="TIMELINE" val="3.00/6.60/9.90/14.20/19.8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7.1"/>
  <p:tag name="TIMELINE" val="0.90/1.80/4.20/4.80/10.40/11.1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5.7"/>
  <p:tag name="TIMELINE" val="0.9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14.1"/>
  <p:tag name="TIMELINE" val="1.60/3.70/5.40/8.80/11.8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ELAPSEDTIME" val="14"/>
  <p:tag name="TIMELINE" val="3.20/6.00/9.6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34"/>
  <p:tag name="TIMELINE" val="0.70/11.00/20.9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20.9"/>
  <p:tag name="ARTICULATE_TITLE_TAG" val="範例-前情提要 -1"/>
  <p:tag name="TIMELINE" val="4.70"/>
  <p:tag name="ARTICULATE_NAV_LEVEL" val="1"/>
  <p:tag name="ARTICULATE_SLIDE_PRESENTER_GUID" val="9f3a2226-62d3-441a-bdda-3dd381b5e5e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heme/theme1.xml><?xml version="1.0" encoding="utf-8"?>
<a:theme xmlns:a="http://schemas.openxmlformats.org/drawingml/2006/main" name="Office 佈景主題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6017</TotalTime>
  <Words>2227</Words>
  <Application>Microsoft Office PowerPoint</Application>
  <PresentationFormat>如螢幕大小 (4:3)</PresentationFormat>
  <Paragraphs>177</Paragraphs>
  <Slides>20</Slides>
  <Notes>20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『決』戰時刻-Let’s make a decision</vt:lpstr>
      <vt:lpstr>課程目標</vt:lpstr>
      <vt:lpstr>課程大綱</vt:lpstr>
      <vt:lpstr>動動腦，想一想</vt:lpstr>
      <vt:lpstr>動動腦，想一想－小結</vt:lpstr>
      <vt:lpstr>『決』勝關鍵-做決定3步驟</vt:lpstr>
      <vt:lpstr>範例-前情提要</vt:lpstr>
      <vt:lpstr>範例-前情提要</vt:lpstr>
      <vt:lpstr>PowerPoint 簡報</vt:lpstr>
      <vt:lpstr>PowerPoint 簡報</vt:lpstr>
      <vt:lpstr>PowerPoint 簡報</vt:lpstr>
      <vt:lpstr>PowerPoint 簡報</vt:lpstr>
      <vt:lpstr>PowerPoint 簡報</vt:lpstr>
      <vt:lpstr>做決定時可使用的小撇步</vt:lpstr>
      <vt:lpstr>小提醒</vt:lpstr>
      <vt:lpstr>一『決』高下─實力大考驗</vt:lpstr>
      <vt:lpstr>好一個『決』定-為自己做決定</vt:lpstr>
      <vt:lpstr>PowerPoint 簡報</vt:lpstr>
      <vt:lpstr>總結</vt:lpstr>
      <vt:lpstr>朝你的決定邁進吧! GO~GO~GO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289</cp:revision>
  <dcterms:created xsi:type="dcterms:W3CDTF">2014-09-07T00:02:47Z</dcterms:created>
  <dcterms:modified xsi:type="dcterms:W3CDTF">2015-07-31T06:53:16Z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p1_06</vt:lpwstr>
  </property>
  <property fmtid="{D5CDD505-2E9C-101B-9397-08002B2CF9AE}" pid="4" name="ArticulateProjectVersion">
    <vt:lpwstr>7</vt:lpwstr>
  </property>
  <property fmtid="{D5CDD505-2E9C-101B-9397-08002B2CF9AE}" pid="5" name="ArticulateGUID">
    <vt:lpwstr>70259F82-199F-43BA-8042-3F2D3F3F1433</vt:lpwstr>
  </property>
  <property fmtid="{D5CDD505-2E9C-101B-9397-08002B2CF9AE}" pid="6" name="ArticulateProjectFull">
    <vt:lpwstr>C:\Users\user\Desktop\P1_06\Final\P1_06_m_final_062215.ppta</vt:lpwstr>
  </property>
</Properties>
</file>